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61" r:id="rId4"/>
    <p:sldId id="259" r:id="rId5"/>
    <p:sldId id="258" r:id="rId6"/>
    <p:sldId id="262" r:id="rId7"/>
    <p:sldId id="271" r:id="rId8"/>
    <p:sldId id="264" r:id="rId9"/>
    <p:sldId id="272" r:id="rId10"/>
    <p:sldId id="265" r:id="rId11"/>
    <p:sldId id="273" r:id="rId12"/>
    <p:sldId id="266" r:id="rId13"/>
    <p:sldId id="275" r:id="rId14"/>
    <p:sldId id="267" r:id="rId15"/>
    <p:sldId id="277" r:id="rId16"/>
    <p:sldId id="268" r:id="rId17"/>
    <p:sldId id="284" r:id="rId18"/>
    <p:sldId id="285" r:id="rId19"/>
    <p:sldId id="288" r:id="rId20"/>
    <p:sldId id="286" r:id="rId21"/>
    <p:sldId id="287" r:id="rId22"/>
    <p:sldId id="269" r:id="rId23"/>
    <p:sldId id="279" r:id="rId24"/>
    <p:sldId id="276" r:id="rId25"/>
    <p:sldId id="270" r:id="rId26"/>
    <p:sldId id="289" r:id="rId27"/>
    <p:sldId id="290" r:id="rId28"/>
    <p:sldId id="300" r:id="rId29"/>
    <p:sldId id="310" r:id="rId30"/>
    <p:sldId id="298" r:id="rId31"/>
    <p:sldId id="311" r:id="rId32"/>
    <p:sldId id="299" r:id="rId33"/>
    <p:sldId id="312" r:id="rId34"/>
    <p:sldId id="291" r:id="rId35"/>
    <p:sldId id="292" r:id="rId36"/>
    <p:sldId id="293" r:id="rId37"/>
    <p:sldId id="294" r:id="rId38"/>
    <p:sldId id="295" r:id="rId39"/>
    <p:sldId id="301" r:id="rId40"/>
    <p:sldId id="314" r:id="rId41"/>
    <p:sldId id="319" r:id="rId42"/>
    <p:sldId id="313" r:id="rId43"/>
    <p:sldId id="306" r:id="rId44"/>
    <p:sldId id="315" r:id="rId45"/>
    <p:sldId id="302" r:id="rId46"/>
    <p:sldId id="318" r:id="rId47"/>
    <p:sldId id="316" r:id="rId48"/>
    <p:sldId id="307" r:id="rId49"/>
    <p:sldId id="320" r:id="rId50"/>
    <p:sldId id="303" r:id="rId51"/>
    <p:sldId id="308" r:id="rId52"/>
    <p:sldId id="317" r:id="rId53"/>
    <p:sldId id="304" r:id="rId54"/>
    <p:sldId id="305" r:id="rId55"/>
    <p:sldId id="321" r:id="rId56"/>
    <p:sldId id="309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19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4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4CAA-2DA5-4502-8D6A-054E4EDEA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47083-6C01-4218-92D2-EACC86EE9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F10BC-2A86-4A75-932C-F7DBC980A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63FA7-03DF-4976-8756-073E56813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14D2-20E0-4824-8700-477938A5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94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03562-513A-457E-9A7E-91C16194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FB023-C490-43A3-9CB2-FD4281CE7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11A6D-DC32-4454-87A3-438A3C6BD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A4C83-8AAD-4292-9E1F-3C470EC08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DBA52-2684-4CA9-AB8E-A0660D97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1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84A06-13C5-4F0E-A2C0-8B0D88A32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CB2D6-A554-402E-9018-DFA78315F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AA2EB-68B3-4D44-8252-D48D3343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AC19A-6DAF-48B9-A199-885E32F3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05123-F0E0-48EC-959C-03CAA2AB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7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7537-1D62-4C03-A2C2-86BBB4E9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26575-F808-4D3A-92F0-A1A04A12B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2968F-B2F4-4902-A582-FCB2002A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7FA96-4F03-42B0-8976-D0C5028D7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4BFA6-DFCB-49F4-86D5-A4B1B5C01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5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1F55A-D398-4ECB-9DE9-1E95BE3D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F336-E0B0-432D-9972-74A651A03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61203-7862-442F-AE32-3F631584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3D538-7DAC-42E5-9F46-F99F5FBF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B11B6-65AD-49DF-95B0-83FFF5A5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931C-A4A4-4927-9AEB-6A2D7366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9E73F-BAC4-4652-A825-FEAD21058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215FE-0E25-44B8-A369-D90AE5728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BC876-C8D6-4BF2-A69E-EAD8968FB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F74BA-9E22-4752-A301-B61E97AFA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83933-662C-483E-9008-DFB986E60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9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4333-1CE2-44BF-B249-8FFEFC845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3D2AB-06B0-41ED-AD67-C10CB0F09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E8557-6839-4C32-9092-CF40B9345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55D02-DF84-43F9-94DB-8A26A7F9D4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85E94-4B8B-4234-8EDA-16D4BDBE6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C87F3C-DADF-4448-88B5-731D7A94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65D81C-C732-4B36-8C3B-20C4E2354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CBBCF9-3390-47BC-8E32-B2F0DA42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7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2393-BE02-4F95-8B9E-AA99A2434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6C9CC-01BF-40AE-9773-06313006D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37D66-5914-43CB-B708-0E2D0E5C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DA789-A475-469F-A6D0-AD50B149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C4B7EF-B62E-48C8-AE3B-DFCFFBE03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9AEC48-D4A9-4E5C-8531-9E7084E1E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DB5C9-22E1-425F-9DB6-5AC94337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4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EE941-59C3-4A7D-AC6F-9A8E4552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7EB27-4324-4280-B6E6-CAA23F946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906FB-0042-4C8F-8D6A-CE44D935F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54BBC-12C0-4781-B319-D8432B7C7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8051F-D2F6-46CA-993F-FBA196E1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EE035-1721-4468-895D-EEA4BACC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4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BB228-E3DB-4FFF-9576-3DF573FF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5077A-5CBE-4FA3-87F8-D40F4499C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D1232-4AC4-4E84-A664-B4C6DC2E2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06A20-BB68-4D6F-AD3B-D7FDA2E39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7363E-6299-4868-97AE-C376D1AA4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D9522-53DF-4FFA-83F4-41687C75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7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DD8ADB-9B91-4959-8D58-FEB3EBFF7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FCA0D-B60C-4B2D-A081-03C1FD472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53261-9942-4B9B-AE81-09E58A1E4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E4AAF-6555-4573-9405-52B94A01A990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48C8D-CBA6-4520-AFB3-9F542F918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7898A-509D-4ED0-8DC9-D74DF7DA7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0FB0C-29CA-4CFD-A17D-7A5C577E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water, outdoor, building, river&#10;&#10;Description automatically generated">
            <a:extLst>
              <a:ext uri="{FF2B5EF4-FFF2-40B4-BE49-F238E27FC236}">
                <a16:creationId xmlns:a16="http://schemas.microsoft.com/office/drawing/2014/main" id="{C53A76EF-7B68-4B36-A9A0-377F75BE1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59" y="188766"/>
            <a:ext cx="7648977" cy="5450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CF6131-C818-451A-965B-D0AF6E626552}"/>
              </a:ext>
            </a:extLst>
          </p:cNvPr>
          <p:cNvSpPr txBox="1"/>
          <p:nvPr/>
        </p:nvSpPr>
        <p:spPr>
          <a:xfrm>
            <a:off x="7391400" y="5638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UN Photo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870D47-E138-4303-BAB3-2F7A26590CD9}"/>
              </a:ext>
            </a:extLst>
          </p:cNvPr>
          <p:cNvSpPr/>
          <p:nvPr/>
        </p:nvSpPr>
        <p:spPr>
          <a:xfrm>
            <a:off x="304800" y="457200"/>
            <a:ext cx="4152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Observance of Two 50th Anniversaries Related to the United Nations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DA1849-1928-4106-8F88-6BD984333AEC}"/>
              </a:ext>
            </a:extLst>
          </p:cNvPr>
          <p:cNvSpPr/>
          <p:nvPr/>
        </p:nvSpPr>
        <p:spPr>
          <a:xfrm>
            <a:off x="352425" y="2519303"/>
            <a:ext cx="4152900" cy="446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50th Anniversary of Sri Chinmoy’s First Talk to the UN community in 1968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50-Concert Tour offered by Sri Chinmoy to commemorate the 50th Anniversary of the UN in 1995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And 700 “Peace Blossom-Fragrance” Poems ,  Nov 1994 in  </a:t>
            </a:r>
            <a:r>
              <a:rPr lang="en-US" sz="2400" dirty="0" err="1">
                <a:solidFill>
                  <a:prstClr val="black"/>
                </a:solidFill>
              </a:rPr>
              <a:t>honour</a:t>
            </a:r>
            <a:r>
              <a:rPr lang="en-US" sz="2400" dirty="0">
                <a:solidFill>
                  <a:prstClr val="black"/>
                </a:solidFill>
              </a:rPr>
              <a:t> of UN 50th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36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C6EB36-2881-4B83-8711-0F8E2A360612}"/>
              </a:ext>
            </a:extLst>
          </p:cNvPr>
          <p:cNvSpPr/>
          <p:nvPr/>
        </p:nvSpPr>
        <p:spPr>
          <a:xfrm>
            <a:off x="438150" y="449818"/>
            <a:ext cx="5200649" cy="595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Many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years later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C.V.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Narasimhan was a special guest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Sri Chinmoy’s Peace Concert in the Dag Hammarskjold Auditorium on 6 Dec 1993 [coincidentally 25 years ago].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erson holding a wine glass&#10;&#10;Description automatically generated">
            <a:extLst>
              <a:ext uri="{FF2B5EF4-FFF2-40B4-BE49-F238E27FC236}">
                <a16:creationId xmlns:a16="http://schemas.microsoft.com/office/drawing/2014/main" id="{A89F0560-2D81-4D42-8BAD-A53F96318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32" y="800099"/>
            <a:ext cx="5948217" cy="4533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F3C187-B45D-43A4-B467-42773A1DB326}"/>
              </a:ext>
            </a:extLst>
          </p:cNvPr>
          <p:cNvSpPr txBox="1"/>
          <p:nvPr/>
        </p:nvSpPr>
        <p:spPr>
          <a:xfrm>
            <a:off x="5086350" y="6038851"/>
            <a:ext cx="598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Sri Chinmoy and  C.V. Narasimhan</a:t>
            </a:r>
          </a:p>
        </p:txBody>
      </p:sp>
    </p:spTree>
    <p:extLst>
      <p:ext uri="{BB962C8B-B14F-4D97-AF65-F5344CB8AC3E}">
        <p14:creationId xmlns:p14="http://schemas.microsoft.com/office/powerpoint/2010/main" val="2701359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12A885-3E93-41AA-8536-6E43704B3563}"/>
              </a:ext>
            </a:extLst>
          </p:cNvPr>
          <p:cNvSpPr/>
          <p:nvPr/>
        </p:nvSpPr>
        <p:spPr>
          <a:xfrm>
            <a:off x="628651" y="484240"/>
            <a:ext cx="7219949" cy="598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Under-Secretary-General Narasimhan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was very proud of his role, remarking that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early days 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U Thant was Secretary-General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had a little role to play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having this 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Meditation Centre  led by Sri Chinmoy in the United Nations 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part of our 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ongoing activities.”</a:t>
            </a:r>
            <a:endParaRPr lang="en-US" sz="4000" b="1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CFD36-97B8-4BAC-8C39-1AD7E36A6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14" y="484240"/>
            <a:ext cx="3528735" cy="4278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F0188A-34C5-4A7E-94E9-C885CE879ACD}"/>
              </a:ext>
            </a:extLst>
          </p:cNvPr>
          <p:cNvSpPr txBox="1"/>
          <p:nvPr/>
        </p:nvSpPr>
        <p:spPr>
          <a:xfrm>
            <a:off x="8020049" y="5238751"/>
            <a:ext cx="3086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Under-Secretary General  C.V. Narasimhan</a:t>
            </a:r>
          </a:p>
        </p:txBody>
      </p:sp>
    </p:spTree>
    <p:extLst>
      <p:ext uri="{BB962C8B-B14F-4D97-AF65-F5344CB8AC3E}">
        <p14:creationId xmlns:p14="http://schemas.microsoft.com/office/powerpoint/2010/main" val="965898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F9BF1E-2FEA-452B-993D-D7752F1BE405}"/>
              </a:ext>
            </a:extLst>
          </p:cNvPr>
          <p:cNvSpPr/>
          <p:nvPr/>
        </p:nvSpPr>
        <p:spPr>
          <a:xfrm>
            <a:off x="533400" y="666751"/>
            <a:ext cx="4114800" cy="5317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Sri Chinmoy called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Narasimhan   </a:t>
            </a:r>
          </a:p>
          <a:p>
            <a:pPr>
              <a:lnSpc>
                <a:spcPct val="107000"/>
              </a:lnSpc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“U Thant’s dearest colleague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 his most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valued friend, his confidant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41A187B-44D3-49C5-B452-65093BA5A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21" y="666751"/>
            <a:ext cx="5334755" cy="5111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E929BE-961D-42F1-8B22-C04DE8D38030}"/>
              </a:ext>
            </a:extLst>
          </p:cNvPr>
          <p:cNvSpPr txBox="1"/>
          <p:nvPr/>
        </p:nvSpPr>
        <p:spPr>
          <a:xfrm>
            <a:off x="4914900" y="6153150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 Photo Secretary-General U Thant and C.V. Narasimhan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11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628A8F-F5D7-4BCF-A754-21FF28C180B3}"/>
              </a:ext>
            </a:extLst>
          </p:cNvPr>
          <p:cNvSpPr/>
          <p:nvPr/>
        </p:nvSpPr>
        <p:spPr>
          <a:xfrm>
            <a:off x="838200" y="971551"/>
            <a:ext cx="4419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a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Buddhist and a Hindu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respectively, U Thant and Narasimhan both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valued a spiritual approach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world affairs.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DB8D0-C660-4482-8358-E543EF9C6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971550"/>
            <a:ext cx="6096000" cy="4923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D84B4-75F2-48EE-86FE-ADC9BA6920C7}"/>
              </a:ext>
            </a:extLst>
          </p:cNvPr>
          <p:cNvSpPr txBox="1"/>
          <p:nvPr/>
        </p:nvSpPr>
        <p:spPr>
          <a:xfrm>
            <a:off x="5429250" y="6049863"/>
            <a:ext cx="573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 Photo Secretary-General U Thant and C.V. Narasimhan</a:t>
            </a:r>
          </a:p>
        </p:txBody>
      </p:sp>
    </p:spTree>
    <p:extLst>
      <p:ext uri="{BB962C8B-B14F-4D97-AF65-F5344CB8AC3E}">
        <p14:creationId xmlns:p14="http://schemas.microsoft.com/office/powerpoint/2010/main" val="3860391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00E1A4-A20F-4AAB-B023-8FA5893B66A2}"/>
              </a:ext>
            </a:extLst>
          </p:cNvPr>
          <p:cNvSpPr/>
          <p:nvPr/>
        </p:nvSpPr>
        <p:spPr>
          <a:xfrm>
            <a:off x="647700" y="514351"/>
            <a:ext cx="6096000" cy="598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it seems that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Sri Chinmoy’s first talk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the UN, together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subsequent interchanges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they both felt that Sri Chinmoy would further and support  their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 spiritual views and visions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United Nations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erson in a suit and tie sitting at a table&#10;&#10;Description automatically generated">
            <a:extLst>
              <a:ext uri="{FF2B5EF4-FFF2-40B4-BE49-F238E27FC236}">
                <a16:creationId xmlns:a16="http://schemas.microsoft.com/office/drawing/2014/main" id="{51744D25-BBFF-4371-80CE-E17D4A50C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9" y="883683"/>
            <a:ext cx="4714407" cy="4210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C4077-F432-4C0D-B494-15526517235C}"/>
              </a:ext>
            </a:extLst>
          </p:cNvPr>
          <p:cNvSpPr txBox="1"/>
          <p:nvPr/>
        </p:nvSpPr>
        <p:spPr>
          <a:xfrm>
            <a:off x="7145178" y="5327986"/>
            <a:ext cx="4714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 Photo Secretary-General U Thant </a:t>
            </a:r>
          </a:p>
          <a:p>
            <a:pPr algn="ctr"/>
            <a:r>
              <a:rPr lang="en-US" dirty="0"/>
              <a:t>and C.V. Narasimhan</a:t>
            </a:r>
          </a:p>
        </p:txBody>
      </p:sp>
    </p:spTree>
    <p:extLst>
      <p:ext uri="{BB962C8B-B14F-4D97-AF65-F5344CB8AC3E}">
        <p14:creationId xmlns:p14="http://schemas.microsoft.com/office/powerpoint/2010/main" val="3560785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F50B26-9753-48AA-B483-042F7C207557}"/>
              </a:ext>
            </a:extLst>
          </p:cNvPr>
          <p:cNvSpPr/>
          <p:nvPr/>
        </p:nvSpPr>
        <p:spPr>
          <a:xfrm>
            <a:off x="786576" y="712252"/>
            <a:ext cx="46807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 Sri Chinmoy 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poetically referred to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Heart-Home of the World Body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  <a:endParaRPr lang="en-US" sz="4800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468595D-1817-4CB3-8A89-26415216B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2957"/>
            <a:ext cx="5309424" cy="57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28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03F443-C207-4B6D-AD36-954E82CB12E1}"/>
              </a:ext>
            </a:extLst>
          </p:cNvPr>
          <p:cNvSpPr/>
          <p:nvPr/>
        </p:nvSpPr>
        <p:spPr>
          <a:xfrm>
            <a:off x="1200150" y="2305050"/>
            <a:ext cx="97154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Now we will read out a few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excerpts from the 1968 historic talk “The Song Universal.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40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C477C8-085D-4D71-B6A7-E055AC24A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64" y="389696"/>
            <a:ext cx="8721472" cy="1732192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71DD91B-4DDF-421F-AEB9-67CED1B90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68" y="4724400"/>
            <a:ext cx="8407818" cy="14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8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4050A7-B7ED-489F-A04F-4484A9D28070}"/>
              </a:ext>
            </a:extLst>
          </p:cNvPr>
          <p:cNvSpPr/>
          <p:nvPr/>
        </p:nvSpPr>
        <p:spPr>
          <a:xfrm>
            <a:off x="1009650" y="666750"/>
            <a:ext cx="103441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/>
              <a:t>Freedom - Accepting World</a:t>
            </a:r>
          </a:p>
          <a:p>
            <a:pPr algn="ctr"/>
            <a:endParaRPr lang="en-US" sz="2800" b="1" dirty="0"/>
          </a:p>
          <a:p>
            <a:r>
              <a:rPr lang="en-US" sz="4000" i="1" dirty="0"/>
              <a:t>The </a:t>
            </a:r>
            <a:r>
              <a:rPr lang="en-US" sz="4000" b="1" i="1" dirty="0"/>
              <a:t>Song Universal is freedom</a:t>
            </a:r>
            <a:r>
              <a:rPr lang="en-US" sz="4000" i="1" dirty="0"/>
              <a:t>. Freedom from what? </a:t>
            </a:r>
            <a:r>
              <a:rPr lang="en-US" sz="4000" b="1" i="1" dirty="0"/>
              <a:t>Freedom from limitations</a:t>
            </a:r>
            <a:r>
              <a:rPr lang="en-US" sz="4000" i="1" dirty="0"/>
              <a:t>, freedom from imperfections and freedom </a:t>
            </a:r>
            <a:r>
              <a:rPr lang="en-US" sz="4000" b="1" i="1" dirty="0"/>
              <a:t>from ignorance</a:t>
            </a:r>
            <a:r>
              <a:rPr lang="en-US" sz="4000" i="1" dirty="0"/>
              <a:t>....</a:t>
            </a:r>
          </a:p>
          <a:p>
            <a:endParaRPr lang="en-US" sz="4000" i="1" dirty="0"/>
          </a:p>
          <a:p>
            <a:r>
              <a:rPr lang="en-US" sz="4000" i="1" dirty="0"/>
              <a:t>Freedom does not mean being away from home. </a:t>
            </a:r>
            <a:r>
              <a:rPr lang="en-US" sz="4000" b="1" i="1" dirty="0"/>
              <a:t>Freedom means accepting </a:t>
            </a:r>
            <a:r>
              <a:rPr lang="en-US" sz="4000" i="1" dirty="0"/>
              <a:t>and feeling the </a:t>
            </a:r>
            <a:r>
              <a:rPr lang="en-US" sz="4000" b="1" i="1" dirty="0"/>
              <a:t>entire world </a:t>
            </a:r>
            <a:r>
              <a:rPr lang="en-US" sz="4000" i="1" dirty="0"/>
              <a:t>as one’s real home, </a:t>
            </a:r>
            <a:r>
              <a:rPr lang="en-US" sz="4000" b="1" i="1" dirty="0"/>
              <a:t>as one’s very own</a:t>
            </a:r>
            <a:r>
              <a:rPr lang="en-US" sz="4000" i="1" dirty="0"/>
              <a:t>.…</a:t>
            </a:r>
          </a:p>
        </p:txBody>
      </p:sp>
    </p:spTree>
    <p:extLst>
      <p:ext uri="{BB962C8B-B14F-4D97-AF65-F5344CB8AC3E}">
        <p14:creationId xmlns:p14="http://schemas.microsoft.com/office/powerpoint/2010/main" val="2699837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A7C61E-B682-41F1-ADBC-9541B9F73AB7}"/>
              </a:ext>
            </a:extLst>
          </p:cNvPr>
          <p:cNvSpPr/>
          <p:nvPr/>
        </p:nvSpPr>
        <p:spPr>
          <a:xfrm>
            <a:off x="838200" y="895350"/>
            <a:ext cx="107061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u="sng" dirty="0">
                <a:solidFill>
                  <a:prstClr val="black"/>
                </a:solidFill>
              </a:rPr>
              <a:t>Realization – Action ;    Achievement </a:t>
            </a:r>
          </a:p>
          <a:p>
            <a:pPr lvl="0" algn="ctr"/>
            <a:endParaRPr lang="en-US" sz="4000" dirty="0">
              <a:solidFill>
                <a:prstClr val="black"/>
              </a:solidFill>
            </a:endParaRPr>
          </a:p>
          <a:p>
            <a:pPr lvl="0"/>
            <a:r>
              <a:rPr lang="en-US" sz="4400" i="1" dirty="0">
                <a:solidFill>
                  <a:prstClr val="black"/>
                </a:solidFill>
              </a:rPr>
              <a:t>Our </a:t>
            </a:r>
            <a:r>
              <a:rPr lang="en-US" sz="4400" b="1" i="1" dirty="0">
                <a:solidFill>
                  <a:prstClr val="black"/>
                </a:solidFill>
              </a:rPr>
              <a:t>inner </a:t>
            </a:r>
            <a:r>
              <a:rPr lang="en-US" sz="4400" b="1" i="1" dirty="0" err="1">
                <a:solidFill>
                  <a:prstClr val="black"/>
                </a:solidFill>
              </a:rPr>
              <a:t>realisation</a:t>
            </a:r>
            <a:r>
              <a:rPr lang="en-US" sz="4400" b="1" i="1" dirty="0">
                <a:solidFill>
                  <a:prstClr val="black"/>
                </a:solidFill>
              </a:rPr>
              <a:t> </a:t>
            </a:r>
            <a:r>
              <a:rPr lang="en-US" sz="4400" i="1" dirty="0">
                <a:solidFill>
                  <a:prstClr val="black"/>
                </a:solidFill>
              </a:rPr>
              <a:t>and </a:t>
            </a:r>
            <a:r>
              <a:rPr lang="en-US" sz="4400" b="1" i="1" dirty="0">
                <a:solidFill>
                  <a:prstClr val="black"/>
                </a:solidFill>
              </a:rPr>
              <a:t>outer action </a:t>
            </a:r>
            <a:r>
              <a:rPr lang="en-US" sz="4400" i="1" dirty="0">
                <a:solidFill>
                  <a:prstClr val="black"/>
                </a:solidFill>
              </a:rPr>
              <a:t>must run abreast. </a:t>
            </a:r>
          </a:p>
          <a:p>
            <a:pPr lvl="0"/>
            <a:endParaRPr lang="en-US" sz="4400" i="1" dirty="0">
              <a:solidFill>
                <a:prstClr val="black"/>
              </a:solidFill>
            </a:endParaRPr>
          </a:p>
          <a:p>
            <a:pPr lvl="0"/>
            <a:r>
              <a:rPr lang="en-US" sz="4400" i="1" dirty="0">
                <a:solidFill>
                  <a:prstClr val="black"/>
                </a:solidFill>
              </a:rPr>
              <a:t>Our outer </a:t>
            </a:r>
            <a:r>
              <a:rPr lang="en-US" sz="4400" b="1" i="1" dirty="0">
                <a:solidFill>
                  <a:prstClr val="black"/>
                </a:solidFill>
              </a:rPr>
              <a:t>achievements</a:t>
            </a:r>
            <a:r>
              <a:rPr lang="en-US" sz="4400" i="1" dirty="0">
                <a:solidFill>
                  <a:prstClr val="black"/>
                </a:solidFill>
              </a:rPr>
              <a:t> should be the </a:t>
            </a:r>
            <a:r>
              <a:rPr lang="en-US" sz="4400" b="1" i="1" dirty="0">
                <a:solidFill>
                  <a:prstClr val="black"/>
                </a:solidFill>
              </a:rPr>
              <a:t>conscious</a:t>
            </a:r>
            <a:r>
              <a:rPr lang="en-US" sz="4400" i="1" dirty="0">
                <a:solidFill>
                  <a:prstClr val="black"/>
                </a:solidFill>
              </a:rPr>
              <a:t> and spontaneous </a:t>
            </a:r>
            <a:r>
              <a:rPr lang="en-US" sz="4400" b="1" i="1" dirty="0">
                <a:solidFill>
                  <a:prstClr val="black"/>
                </a:solidFill>
              </a:rPr>
              <a:t>revelation</a:t>
            </a:r>
            <a:r>
              <a:rPr lang="en-US" sz="4400" i="1" dirty="0">
                <a:solidFill>
                  <a:prstClr val="black"/>
                </a:solidFill>
              </a:rPr>
              <a:t> of our </a:t>
            </a:r>
            <a:r>
              <a:rPr lang="en-US" sz="4400" b="1" i="1" dirty="0">
                <a:solidFill>
                  <a:prstClr val="black"/>
                </a:solidFill>
              </a:rPr>
              <a:t>inner </a:t>
            </a:r>
            <a:r>
              <a:rPr lang="en-US" sz="4400" i="1" dirty="0">
                <a:solidFill>
                  <a:prstClr val="black"/>
                </a:solidFill>
              </a:rPr>
              <a:t>divinity.</a:t>
            </a:r>
          </a:p>
        </p:txBody>
      </p:sp>
    </p:spTree>
    <p:extLst>
      <p:ext uri="{BB962C8B-B14F-4D97-AF65-F5344CB8AC3E}">
        <p14:creationId xmlns:p14="http://schemas.microsoft.com/office/powerpoint/2010/main" val="3014108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4BBDA4-AC44-41AA-8C0B-DF7348978269}"/>
              </a:ext>
            </a:extLst>
          </p:cNvPr>
          <p:cNvSpPr/>
          <p:nvPr/>
        </p:nvSpPr>
        <p:spPr>
          <a:xfrm>
            <a:off x="742950" y="704850"/>
            <a:ext cx="102298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Ideals – Aspiration – Manifest</a:t>
            </a:r>
          </a:p>
          <a:p>
            <a:pPr lvl="0"/>
            <a:endParaRPr lang="en-US" sz="4000" b="1" dirty="0">
              <a:solidFill>
                <a:prstClr val="black"/>
              </a:solidFill>
            </a:endParaRPr>
          </a:p>
          <a:p>
            <a:pPr lvl="0"/>
            <a:r>
              <a:rPr lang="en-US" sz="4000" b="1" i="1" dirty="0">
                <a:solidFill>
                  <a:prstClr val="black"/>
                </a:solidFill>
              </a:rPr>
              <a:t>Love, harmony, peace and oneness</a:t>
            </a:r>
            <a:r>
              <a:rPr lang="en-US" sz="4000" i="1" dirty="0">
                <a:solidFill>
                  <a:prstClr val="black"/>
                </a:solidFill>
              </a:rPr>
              <a:t>. These are man’s </a:t>
            </a:r>
            <a:r>
              <a:rPr lang="en-US" sz="4000" b="1" i="1" dirty="0">
                <a:solidFill>
                  <a:prstClr val="black"/>
                </a:solidFill>
              </a:rPr>
              <a:t>divine ideals</a:t>
            </a:r>
            <a:r>
              <a:rPr lang="en-US" sz="4000" i="1" dirty="0">
                <a:solidFill>
                  <a:prstClr val="black"/>
                </a:solidFill>
              </a:rPr>
              <a:t>. </a:t>
            </a:r>
          </a:p>
          <a:p>
            <a:pPr lvl="0"/>
            <a:endParaRPr lang="en-US" sz="4000" i="1" dirty="0">
              <a:solidFill>
                <a:prstClr val="black"/>
              </a:solidFill>
            </a:endParaRPr>
          </a:p>
          <a:p>
            <a:pPr lvl="0"/>
            <a:r>
              <a:rPr lang="en-US" sz="4000" i="1" dirty="0">
                <a:solidFill>
                  <a:prstClr val="black"/>
                </a:solidFill>
              </a:rPr>
              <a:t>On the strength of his inner mounting flame, </a:t>
            </a:r>
            <a:r>
              <a:rPr lang="en-US" sz="4000" b="1" i="1" dirty="0">
                <a:solidFill>
                  <a:prstClr val="black"/>
                </a:solidFill>
              </a:rPr>
              <a:t>aspiration,</a:t>
            </a:r>
            <a:r>
              <a:rPr lang="en-US" sz="4000" i="1" dirty="0">
                <a:solidFill>
                  <a:prstClr val="black"/>
                </a:solidFill>
              </a:rPr>
              <a:t> man can easily, unerringly and spontaneously </a:t>
            </a:r>
            <a:r>
              <a:rPr lang="en-US" sz="4000" b="1" i="1" dirty="0">
                <a:solidFill>
                  <a:prstClr val="black"/>
                </a:solidFill>
              </a:rPr>
              <a:t>manifest these ideals </a:t>
            </a:r>
            <a:r>
              <a:rPr lang="en-US" sz="4000" i="1" dirty="0">
                <a:solidFill>
                  <a:prstClr val="black"/>
                </a:solidFill>
              </a:rPr>
              <a:t>of his in his human life</a:t>
            </a:r>
            <a:r>
              <a:rPr lang="en-US" sz="4000" b="1" i="1" dirty="0">
                <a:solidFill>
                  <a:prstClr val="black"/>
                </a:solidFill>
              </a:rPr>
              <a:t>, in every sphere </a:t>
            </a:r>
            <a:r>
              <a:rPr lang="en-US" sz="4000" i="1" dirty="0">
                <a:solidFill>
                  <a:prstClr val="black"/>
                </a:solidFill>
              </a:rPr>
              <a:t>of his life.</a:t>
            </a:r>
          </a:p>
        </p:txBody>
      </p:sp>
    </p:spTree>
    <p:extLst>
      <p:ext uri="{BB962C8B-B14F-4D97-AF65-F5344CB8AC3E}">
        <p14:creationId xmlns:p14="http://schemas.microsoft.com/office/powerpoint/2010/main" val="1098804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094023-1B9A-4C8C-89CA-E4D6B7EC2F0C}"/>
              </a:ext>
            </a:extLst>
          </p:cNvPr>
          <p:cNvSpPr/>
          <p:nvPr/>
        </p:nvSpPr>
        <p:spPr>
          <a:xfrm>
            <a:off x="740230" y="508000"/>
            <a:ext cx="1092925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It’s always wonderful </a:t>
            </a:r>
            <a:r>
              <a:rPr lang="en-US" sz="3200" b="1" dirty="0"/>
              <a:t>to celebrate Sri Chinmoy’s example  of love and dedication to the highest goals of the United Nations</a:t>
            </a:r>
            <a:r>
              <a:rPr lang="en-US" sz="3200" dirty="0"/>
              <a:t>.  On this occasion we are celebrating: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the </a:t>
            </a:r>
            <a:r>
              <a:rPr lang="en-US" sz="3600" b="1" dirty="0"/>
              <a:t>50th Anniversary  </a:t>
            </a:r>
            <a:r>
              <a:rPr lang="en-US" sz="3600" dirty="0"/>
              <a:t>of Sri Chinmoy’s </a:t>
            </a:r>
            <a:r>
              <a:rPr lang="en-US" sz="3600" b="1" dirty="0"/>
              <a:t>first talk </a:t>
            </a:r>
            <a:r>
              <a:rPr lang="en-US" sz="3600" dirty="0"/>
              <a:t>to the UN community, </a:t>
            </a:r>
            <a:r>
              <a:rPr lang="en-US" sz="3600" b="1" dirty="0"/>
              <a:t>November 1968</a:t>
            </a:r>
            <a:r>
              <a:rPr lang="en-US" sz="3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Dec. 2018 </a:t>
            </a:r>
            <a:r>
              <a:rPr lang="en-US" sz="3600" dirty="0"/>
              <a:t>is also the anniversary of the </a:t>
            </a:r>
            <a:r>
              <a:rPr lang="en-US" sz="3600" b="1" dirty="0"/>
              <a:t>final</a:t>
            </a:r>
            <a:r>
              <a:rPr lang="en-US" sz="3600" dirty="0"/>
              <a:t> concert in the </a:t>
            </a:r>
            <a:r>
              <a:rPr lang="en-US" sz="3600" b="1" dirty="0"/>
              <a:t>50-Concert</a:t>
            </a:r>
            <a:r>
              <a:rPr lang="en-US" sz="3600" dirty="0"/>
              <a:t> series Sri Chinmoy offered to </a:t>
            </a:r>
            <a:r>
              <a:rPr lang="en-US" sz="3600" b="1" dirty="0"/>
              <a:t>commemorate  the UN 50th </a:t>
            </a:r>
            <a:r>
              <a:rPr lang="en-US" sz="3600" dirty="0"/>
              <a:t>anniversary in </a:t>
            </a:r>
            <a:r>
              <a:rPr lang="en-US" sz="3600" b="1" dirty="0"/>
              <a:t>1995.</a:t>
            </a:r>
            <a:r>
              <a:rPr lang="en-US" sz="36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Between </a:t>
            </a:r>
            <a:r>
              <a:rPr lang="en-US" sz="3600" b="1" dirty="0"/>
              <a:t>11th and 12th November 1994 </a:t>
            </a:r>
            <a:r>
              <a:rPr lang="en-US" sz="3600" dirty="0"/>
              <a:t>he had also composed </a:t>
            </a:r>
            <a:r>
              <a:rPr lang="en-US" sz="3600" b="1" dirty="0"/>
              <a:t>700 “</a:t>
            </a:r>
            <a:r>
              <a:rPr lang="en-US" sz="3600" b="1" dirty="0" err="1"/>
              <a:t>PeaceBlossom</a:t>
            </a:r>
            <a:r>
              <a:rPr lang="en-US" sz="3600" b="1" dirty="0"/>
              <a:t>-Fragrance” poems </a:t>
            </a:r>
            <a:r>
              <a:rPr lang="en-US" sz="3600" dirty="0"/>
              <a:t>to </a:t>
            </a:r>
            <a:r>
              <a:rPr lang="en-US" sz="3600" dirty="0" err="1"/>
              <a:t>honour</a:t>
            </a:r>
            <a:r>
              <a:rPr lang="en-US" sz="3600" dirty="0"/>
              <a:t> the upcoming 50th anniversary.  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638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FEF58D-6A73-44D0-B10C-3FD3E1A11BFA}"/>
              </a:ext>
            </a:extLst>
          </p:cNvPr>
          <p:cNvSpPr/>
          <p:nvPr/>
        </p:nvSpPr>
        <p:spPr>
          <a:xfrm>
            <a:off x="323850" y="914400"/>
            <a:ext cx="112966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i="1" dirty="0">
                <a:solidFill>
                  <a:prstClr val="black"/>
                </a:solidFill>
              </a:rPr>
              <a:t>It is quite natural and proper that we should </a:t>
            </a:r>
            <a:r>
              <a:rPr lang="en-US" sz="3600" b="1" i="1" dirty="0">
                <a:solidFill>
                  <a:prstClr val="black"/>
                </a:solidFill>
              </a:rPr>
              <a:t>discover our God in and through our own religion</a:t>
            </a:r>
            <a:r>
              <a:rPr lang="en-US" sz="3600" i="1" dirty="0">
                <a:solidFill>
                  <a:prstClr val="black"/>
                </a:solidFill>
              </a:rPr>
              <a:t>. When we go deep within, we come to </a:t>
            </a:r>
            <a:r>
              <a:rPr lang="en-US" sz="3600" i="1" dirty="0" err="1">
                <a:solidFill>
                  <a:prstClr val="black"/>
                </a:solidFill>
              </a:rPr>
              <a:t>realise</a:t>
            </a:r>
            <a:r>
              <a:rPr lang="en-US" sz="3600" i="1" dirty="0">
                <a:solidFill>
                  <a:prstClr val="black"/>
                </a:solidFill>
              </a:rPr>
              <a:t> that there is </a:t>
            </a:r>
            <a:r>
              <a:rPr lang="en-US" sz="3600" b="1" i="1" dirty="0">
                <a:solidFill>
                  <a:prstClr val="black"/>
                </a:solidFill>
              </a:rPr>
              <a:t>only one religion</a:t>
            </a:r>
            <a:r>
              <a:rPr lang="en-US" sz="3600" i="1" dirty="0">
                <a:solidFill>
                  <a:prstClr val="black"/>
                </a:solidFill>
              </a:rPr>
              <a:t>, and that religion is </a:t>
            </a:r>
            <a:r>
              <a:rPr lang="en-US" sz="3600" b="1" i="1" dirty="0">
                <a:solidFill>
                  <a:prstClr val="black"/>
                </a:solidFill>
              </a:rPr>
              <a:t>man’s inmost cry </a:t>
            </a:r>
            <a:r>
              <a:rPr lang="en-US" sz="3600" i="1" dirty="0">
                <a:solidFill>
                  <a:prstClr val="black"/>
                </a:solidFill>
              </a:rPr>
              <a:t>for God-</a:t>
            </a:r>
            <a:r>
              <a:rPr lang="en-US" sz="3600" i="1" dirty="0" err="1">
                <a:solidFill>
                  <a:prstClr val="black"/>
                </a:solidFill>
              </a:rPr>
              <a:t>realisation</a:t>
            </a:r>
            <a:r>
              <a:rPr lang="en-US" sz="3600" i="1" dirty="0">
                <a:solidFill>
                  <a:prstClr val="black"/>
                </a:solidFill>
              </a:rPr>
              <a:t>….</a:t>
            </a:r>
          </a:p>
          <a:p>
            <a:pPr lvl="0"/>
            <a:r>
              <a:rPr lang="en-US" sz="3600" i="1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en-US" sz="3600" i="1" dirty="0">
                <a:solidFill>
                  <a:prstClr val="black"/>
                </a:solidFill>
              </a:rPr>
              <a:t>Asoka, the great Emperor of India, sent missionaries to the corners of the globe with a profound message: “The </a:t>
            </a:r>
            <a:r>
              <a:rPr lang="en-US" sz="3600" b="1" i="1" dirty="0">
                <a:solidFill>
                  <a:prstClr val="black"/>
                </a:solidFill>
              </a:rPr>
              <a:t>basis of all religions is the same</a:t>
            </a:r>
            <a:r>
              <a:rPr lang="en-US" sz="3600" i="1" dirty="0">
                <a:solidFill>
                  <a:prstClr val="black"/>
                </a:solidFill>
              </a:rPr>
              <a:t>, wherever they are. </a:t>
            </a:r>
            <a:r>
              <a:rPr lang="en-US" sz="3600" b="1" i="1" dirty="0">
                <a:solidFill>
                  <a:prstClr val="black"/>
                </a:solidFill>
              </a:rPr>
              <a:t>Try to help them all you can, teach them</a:t>
            </a:r>
            <a:r>
              <a:rPr lang="en-US" sz="3600" i="1" dirty="0">
                <a:solidFill>
                  <a:prstClr val="black"/>
                </a:solidFill>
              </a:rPr>
              <a:t> all  you can, and do not try to injure them.”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CB1D2-103E-49BF-859F-DBE333730DFF}"/>
              </a:ext>
            </a:extLst>
          </p:cNvPr>
          <p:cNvSpPr txBox="1"/>
          <p:nvPr/>
        </p:nvSpPr>
        <p:spPr>
          <a:xfrm>
            <a:off x="704850" y="311289"/>
            <a:ext cx="984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/>
              <a:t>One religion – Inmost cry.   Help, Teach All</a:t>
            </a:r>
          </a:p>
        </p:txBody>
      </p:sp>
    </p:spTree>
    <p:extLst>
      <p:ext uri="{BB962C8B-B14F-4D97-AF65-F5344CB8AC3E}">
        <p14:creationId xmlns:p14="http://schemas.microsoft.com/office/powerpoint/2010/main" val="2320645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6984DA-E3D5-4A05-951F-A2BAC1DAE863}"/>
              </a:ext>
            </a:extLst>
          </p:cNvPr>
          <p:cNvSpPr/>
          <p:nvPr/>
        </p:nvSpPr>
        <p:spPr>
          <a:xfrm>
            <a:off x="1200150" y="914400"/>
            <a:ext cx="99631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u="sng" dirty="0">
                <a:solidFill>
                  <a:prstClr val="black"/>
                </a:solidFill>
              </a:rPr>
              <a:t>Religion – Flower Garden –  Fulfilled</a:t>
            </a:r>
          </a:p>
          <a:p>
            <a:pPr lvl="0"/>
            <a:endParaRPr lang="en-US" sz="4400" dirty="0">
              <a:solidFill>
                <a:prstClr val="black"/>
              </a:solidFill>
            </a:endParaRPr>
          </a:p>
          <a:p>
            <a:pPr lvl="0"/>
            <a:r>
              <a:rPr lang="en-US" sz="4400" i="1" dirty="0">
                <a:solidFill>
                  <a:prstClr val="black"/>
                </a:solidFill>
              </a:rPr>
              <a:t>Let </a:t>
            </a:r>
            <a:r>
              <a:rPr lang="en-US" sz="4400" b="1" i="1" dirty="0">
                <a:solidFill>
                  <a:prstClr val="black"/>
                </a:solidFill>
              </a:rPr>
              <a:t>each religion </a:t>
            </a:r>
            <a:r>
              <a:rPr lang="en-US" sz="4400" i="1" dirty="0">
                <a:solidFill>
                  <a:prstClr val="black"/>
                </a:solidFill>
              </a:rPr>
              <a:t>play the role of a </a:t>
            </a:r>
            <a:r>
              <a:rPr lang="en-US" sz="4400" b="1" i="1" dirty="0">
                <a:solidFill>
                  <a:prstClr val="black"/>
                </a:solidFill>
              </a:rPr>
              <a:t>flower</a:t>
            </a:r>
            <a:r>
              <a:rPr lang="en-US" sz="4400" i="1" dirty="0">
                <a:solidFill>
                  <a:prstClr val="black"/>
                </a:solidFill>
              </a:rPr>
              <a:t>.</a:t>
            </a:r>
          </a:p>
          <a:p>
            <a:pPr lvl="0"/>
            <a:endParaRPr lang="en-US" sz="4400" i="1" dirty="0">
              <a:solidFill>
                <a:prstClr val="black"/>
              </a:solidFill>
            </a:endParaRPr>
          </a:p>
          <a:p>
            <a:pPr lvl="0"/>
            <a:r>
              <a:rPr lang="en-US" sz="4400" i="1" dirty="0">
                <a:solidFill>
                  <a:prstClr val="black"/>
                </a:solidFill>
              </a:rPr>
              <a:t> Let us </a:t>
            </a:r>
            <a:r>
              <a:rPr lang="en-US" sz="4400" b="1" i="1" dirty="0">
                <a:solidFill>
                  <a:prstClr val="black"/>
                </a:solidFill>
              </a:rPr>
              <a:t>make a garland </a:t>
            </a:r>
            <a:r>
              <a:rPr lang="en-US" sz="4400" i="1" dirty="0">
                <a:solidFill>
                  <a:prstClr val="black"/>
                </a:solidFill>
              </a:rPr>
              <a:t>of these divine flowers and offer them at the Feet of God. </a:t>
            </a:r>
          </a:p>
          <a:p>
            <a:pPr lvl="0"/>
            <a:endParaRPr lang="en-US" sz="4400" i="1" dirty="0">
              <a:solidFill>
                <a:prstClr val="black"/>
              </a:solidFill>
            </a:endParaRPr>
          </a:p>
          <a:p>
            <a:pPr lvl="0"/>
            <a:r>
              <a:rPr lang="en-US" sz="4400" b="1" i="1" dirty="0">
                <a:solidFill>
                  <a:prstClr val="black"/>
                </a:solidFill>
              </a:rPr>
              <a:t>God</a:t>
            </a:r>
            <a:r>
              <a:rPr lang="en-US" sz="4400" i="1" dirty="0">
                <a:solidFill>
                  <a:prstClr val="black"/>
                </a:solidFill>
              </a:rPr>
              <a:t> will be </a:t>
            </a:r>
            <a:r>
              <a:rPr lang="en-US" sz="4400" b="1" i="1" dirty="0">
                <a:solidFill>
                  <a:prstClr val="black"/>
                </a:solidFill>
              </a:rPr>
              <a:t>pleased</a:t>
            </a:r>
            <a:r>
              <a:rPr lang="en-US" sz="4400" i="1" dirty="0">
                <a:solidFill>
                  <a:prstClr val="black"/>
                </a:solidFill>
              </a:rPr>
              <a:t>. We shall be </a:t>
            </a:r>
            <a:r>
              <a:rPr lang="en-US" sz="4400" b="1" i="1" dirty="0">
                <a:solidFill>
                  <a:prstClr val="black"/>
                </a:solidFill>
              </a:rPr>
              <a:t>fulfilled</a:t>
            </a:r>
            <a:r>
              <a:rPr lang="en-US" sz="44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4512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7552-4C9A-4D51-AD6D-A93C10C0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4525"/>
          </a:xfrm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Sri Chinmoy’s 50-Concert Tour offered to commemorate the 50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Anniversary of the UN in 1995</a:t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F4071-D779-4507-8F25-E8AA5D8A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9650"/>
            <a:ext cx="4705350" cy="5483225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mentioned earlier, December was also the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anniversary of the final concert in the 50-Concert series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 Sri Chinmoy offered to commemorate the 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n-US" sz="40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Anniversary of the UN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1995.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A picture containing water, outdoor, building, river&#10;&#10;Description automatically generated">
            <a:extLst>
              <a:ext uri="{FF2B5EF4-FFF2-40B4-BE49-F238E27FC236}">
                <a16:creationId xmlns:a16="http://schemas.microsoft.com/office/drawing/2014/main" id="{E5BCB53A-16F8-4CCB-815B-22E5878B1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90" y="1292468"/>
            <a:ext cx="5997535" cy="427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69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C40DEB-E0B3-491B-B562-17D09AD0B435}"/>
              </a:ext>
            </a:extLst>
          </p:cNvPr>
          <p:cNvSpPr/>
          <p:nvPr/>
        </p:nvSpPr>
        <p:spPr>
          <a:xfrm>
            <a:off x="1276349" y="648929"/>
            <a:ext cx="9283495" cy="2233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400" dirty="0">
                <a:solidFill>
                  <a:prstClr val="black"/>
                </a:solidFill>
              </a:rPr>
              <a:t>That year also marked the 25</a:t>
            </a:r>
            <a:r>
              <a:rPr lang="en-US" sz="4400" baseline="30000" dirty="0">
                <a:solidFill>
                  <a:prstClr val="black"/>
                </a:solidFill>
              </a:rPr>
              <a:t>th</a:t>
            </a:r>
            <a:r>
              <a:rPr lang="en-US" sz="4400" dirty="0">
                <a:solidFill>
                  <a:prstClr val="black"/>
                </a:solidFill>
              </a:rPr>
              <a:t> anniversary of the Peace Meditation Group at the UN.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836C81-7CF0-4376-A701-1B2A2BE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9" y="2921330"/>
            <a:ext cx="10945915" cy="28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38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A9FBC1-A798-4782-8451-187F039E9429}"/>
              </a:ext>
            </a:extLst>
          </p:cNvPr>
          <p:cNvSpPr/>
          <p:nvPr/>
        </p:nvSpPr>
        <p:spPr>
          <a:xfrm>
            <a:off x="709128" y="1101011"/>
            <a:ext cx="1940766" cy="4799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concert was held in Myanmar, birthplace of U Thant, 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656F14-67AA-473E-8239-B42083E50409}"/>
              </a:ext>
            </a:extLst>
          </p:cNvPr>
          <p:cNvSpPr txBox="1"/>
          <p:nvPr/>
        </p:nvSpPr>
        <p:spPr>
          <a:xfrm>
            <a:off x="2332653" y="5756989"/>
            <a:ext cx="883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Members of Meditation Group joined with U Thant’s family and friends as part of </a:t>
            </a:r>
            <a:r>
              <a:rPr lang="en-US" b="1" dirty="0"/>
              <a:t>103rd Birth </a:t>
            </a:r>
            <a:r>
              <a:rPr lang="en-US" b="1" dirty="0" err="1"/>
              <a:t>Anniv</a:t>
            </a:r>
            <a:r>
              <a:rPr lang="en-US" b="1" dirty="0"/>
              <a:t>. Myanmar 21 Jan 2012 ,Yangon. Seen above in front of U </a:t>
            </a:r>
            <a:r>
              <a:rPr lang="en-US" b="1"/>
              <a:t>Thant’s final </a:t>
            </a:r>
            <a:r>
              <a:rPr lang="en-US"/>
              <a:t>resting </a:t>
            </a:r>
            <a:r>
              <a:rPr lang="en-US" dirty="0"/>
              <a:t>place.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F8AB80-563E-4D91-A2D1-267A15876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26" y="199193"/>
            <a:ext cx="7397255" cy="539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81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6FC50C-C5A4-4230-A1E0-C25249D60BE8}"/>
              </a:ext>
            </a:extLst>
          </p:cNvPr>
          <p:cNvSpPr/>
          <p:nvPr/>
        </p:nvSpPr>
        <p:spPr>
          <a:xfrm>
            <a:off x="419100" y="476250"/>
            <a:ext cx="2209800" cy="4201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last one in the elegant Penthouse of Lincoln Center in New York.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DE59157-A700-4903-8A18-A4A05B434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9525"/>
            <a:ext cx="9631421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2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0D4EEA-845C-4542-9950-DB9A5B767E7A}"/>
              </a:ext>
            </a:extLst>
          </p:cNvPr>
          <p:cNvSpPr/>
          <p:nvPr/>
        </p:nvSpPr>
        <p:spPr>
          <a:xfrm>
            <a:off x="742950" y="457201"/>
            <a:ext cx="4532416" cy="467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part of the series, Sri Chinmoy also performed in many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prestigious venues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including the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General Assembly Hall Lobby,  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display in a store&#10;&#10;Description automatically generated">
            <a:extLst>
              <a:ext uri="{FF2B5EF4-FFF2-40B4-BE49-F238E27FC236}">
                <a16:creationId xmlns:a16="http://schemas.microsoft.com/office/drawing/2014/main" id="{1EE67E35-C6B2-43E2-816C-251721303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66" y="457200"/>
            <a:ext cx="6450290" cy="4438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C500F9-FB7D-4B6B-87BB-947BF8833330}"/>
              </a:ext>
            </a:extLst>
          </p:cNvPr>
          <p:cNvSpPr txBox="1"/>
          <p:nvPr/>
        </p:nvSpPr>
        <p:spPr>
          <a:xfrm>
            <a:off x="247650" y="5314950"/>
            <a:ext cx="11772900" cy="13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audiences as large as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10,000 in Washington,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DC ,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13,000 in Montreal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   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15,000 in Prague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57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CCE6FC-5AE2-48FF-A561-5BBEDDE59FE2}"/>
              </a:ext>
            </a:extLst>
          </p:cNvPr>
          <p:cNvSpPr/>
          <p:nvPr/>
        </p:nvSpPr>
        <p:spPr>
          <a:xfrm>
            <a:off x="1009650" y="1047749"/>
            <a:ext cx="4762500" cy="579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will now share a few excerpts from Sri Chinmoy’s inspiring dedications and comments made at the Concerts.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Excerpts read by current UN workers and friends.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man, person, music&#10;&#10;Description automatically generated">
            <a:extLst>
              <a:ext uri="{FF2B5EF4-FFF2-40B4-BE49-F238E27FC236}">
                <a16:creationId xmlns:a16="http://schemas.microsoft.com/office/drawing/2014/main" id="{19413E8B-2ACE-47FF-A8E4-0C98FE661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383190"/>
            <a:ext cx="3981450" cy="609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2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A6217B-02BA-4B70-9FDA-B210C57BFA60}"/>
              </a:ext>
            </a:extLst>
          </p:cNvPr>
          <p:cNvSpPr/>
          <p:nvPr/>
        </p:nvSpPr>
        <p:spPr>
          <a:xfrm>
            <a:off x="5486400" y="566680"/>
            <a:ext cx="6427693" cy="5951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July 1995 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Supreme Pilot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United Nations,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awaken the life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</a:p>
          <a:p>
            <a:pPr lvl="3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illumine the mind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4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bless the heart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5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United Nations.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Today’s Peace Concert I am offering</a:t>
            </a:r>
          </a:p>
          <a:p>
            <a:pPr lvl="1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light-thirsty mind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lvl="2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and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peace-hungry heart</a:t>
            </a:r>
          </a:p>
          <a:p>
            <a:pPr lvl="4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of the United Nations.</a:t>
            </a:r>
            <a:endParaRPr lang="en-US" sz="3200" dirty="0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B2713FE4-E605-42D0-8771-DEE9BBED0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2" y="353312"/>
            <a:ext cx="4265363" cy="61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13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645958D1-1360-460E-A158-448F6B486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68" y="664756"/>
            <a:ext cx="3721836" cy="5000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731467-C319-4D52-A0D2-85EBC6C51AD8}"/>
              </a:ext>
            </a:extLst>
          </p:cNvPr>
          <p:cNvSpPr/>
          <p:nvPr/>
        </p:nvSpPr>
        <p:spPr>
          <a:xfrm>
            <a:off x="714704" y="426217"/>
            <a:ext cx="70775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prstClr val="black"/>
                </a:solidFill>
              </a:rPr>
              <a:t>9 August 1995   </a:t>
            </a:r>
            <a:r>
              <a:rPr lang="en-US" sz="3600" dirty="0">
                <a:solidFill>
                  <a:prstClr val="black"/>
                </a:solidFill>
              </a:rPr>
              <a:t>As the </a:t>
            </a:r>
            <a:r>
              <a:rPr lang="en-US" sz="3600" b="1" dirty="0">
                <a:solidFill>
                  <a:prstClr val="black"/>
                </a:solidFill>
              </a:rPr>
              <a:t>human</a:t>
            </a:r>
            <a:r>
              <a:rPr lang="en-US" sz="3600" dirty="0">
                <a:solidFill>
                  <a:prstClr val="black"/>
                </a:solidFill>
              </a:rPr>
              <a:t> in us </a:t>
            </a:r>
          </a:p>
          <a:p>
            <a:pPr lvl="1"/>
            <a:r>
              <a:rPr lang="en-US" sz="3600" dirty="0">
                <a:solidFill>
                  <a:prstClr val="black"/>
                </a:solidFill>
              </a:rPr>
              <a:t>wants </a:t>
            </a:r>
            <a:r>
              <a:rPr lang="en-US" sz="3600" b="1" dirty="0">
                <a:solidFill>
                  <a:prstClr val="black"/>
                </a:solidFill>
              </a:rPr>
              <a:t>greatness-heights</a:t>
            </a:r>
            <a:r>
              <a:rPr lang="en-US" sz="3600" dirty="0">
                <a:solidFill>
                  <a:prstClr val="black"/>
                </a:solidFill>
              </a:rPr>
              <a:t> and  </a:t>
            </a:r>
          </a:p>
          <a:p>
            <a:pPr lvl="2"/>
            <a:r>
              <a:rPr lang="en-US" sz="3600" dirty="0">
                <a:solidFill>
                  <a:prstClr val="black"/>
                </a:solidFill>
              </a:rPr>
              <a:t>the </a:t>
            </a:r>
            <a:r>
              <a:rPr lang="en-US" sz="3600" b="1" dirty="0">
                <a:solidFill>
                  <a:prstClr val="black"/>
                </a:solidFill>
              </a:rPr>
              <a:t>Divine</a:t>
            </a:r>
            <a:r>
              <a:rPr lang="en-US" sz="3600" dirty="0">
                <a:solidFill>
                  <a:prstClr val="black"/>
                </a:solidFill>
              </a:rPr>
              <a:t> in us wants </a:t>
            </a:r>
          </a:p>
          <a:p>
            <a:pPr lvl="3"/>
            <a:r>
              <a:rPr lang="en-US" sz="3600" b="1" dirty="0">
                <a:solidFill>
                  <a:prstClr val="black"/>
                </a:solidFill>
              </a:rPr>
              <a:t>goodness-depths</a:t>
            </a:r>
            <a:r>
              <a:rPr lang="en-US" sz="3600" dirty="0">
                <a:solidFill>
                  <a:prstClr val="black"/>
                </a:solidFill>
              </a:rPr>
              <a:t>, even so,</a:t>
            </a:r>
          </a:p>
          <a:p>
            <a:r>
              <a:rPr lang="en-US" sz="3600" dirty="0">
                <a:solidFill>
                  <a:prstClr val="black"/>
                </a:solidFill>
              </a:rPr>
              <a:t>the </a:t>
            </a:r>
            <a:r>
              <a:rPr lang="en-US" sz="3600" b="1" dirty="0">
                <a:solidFill>
                  <a:prstClr val="black"/>
                </a:solidFill>
              </a:rPr>
              <a:t>earthly mind of the United</a:t>
            </a:r>
          </a:p>
          <a:p>
            <a:pPr lvl="1"/>
            <a:r>
              <a:rPr lang="en-US" sz="3600" b="1" dirty="0">
                <a:solidFill>
                  <a:prstClr val="black"/>
                </a:solidFill>
              </a:rPr>
              <a:t> Nations</a:t>
            </a:r>
            <a:r>
              <a:rPr lang="en-US" sz="3600" dirty="0">
                <a:solidFill>
                  <a:prstClr val="black"/>
                </a:solidFill>
              </a:rPr>
              <a:t> wants world-</a:t>
            </a:r>
            <a:r>
              <a:rPr lang="en-US" sz="3600" b="1" dirty="0">
                <a:solidFill>
                  <a:prstClr val="black"/>
                </a:solidFill>
              </a:rPr>
              <a:t>acceptance</a:t>
            </a:r>
          </a:p>
          <a:p>
            <a:pPr lvl="2"/>
            <a:r>
              <a:rPr lang="en-US" sz="3600" dirty="0">
                <a:solidFill>
                  <a:prstClr val="black"/>
                </a:solidFill>
              </a:rPr>
              <a:t> and world-</a:t>
            </a:r>
            <a:r>
              <a:rPr lang="en-US" sz="3600" b="1" dirty="0">
                <a:solidFill>
                  <a:prstClr val="black"/>
                </a:solidFill>
              </a:rPr>
              <a:t>acclaim</a:t>
            </a:r>
            <a:r>
              <a:rPr lang="en-US" sz="3600" dirty="0">
                <a:solidFill>
                  <a:prstClr val="black"/>
                </a:solidFill>
              </a:rPr>
              <a:t>,  </a:t>
            </a:r>
          </a:p>
          <a:p>
            <a:pPr lvl="0"/>
            <a:r>
              <a:rPr lang="en-US" sz="3600" dirty="0">
                <a:solidFill>
                  <a:prstClr val="black"/>
                </a:solidFill>
              </a:rPr>
              <a:t>and the </a:t>
            </a:r>
            <a:r>
              <a:rPr lang="en-US" sz="3600" b="1" dirty="0">
                <a:solidFill>
                  <a:prstClr val="black"/>
                </a:solidFill>
              </a:rPr>
              <a:t>Heavenly heart of </a:t>
            </a:r>
          </a:p>
          <a:p>
            <a:pPr lvl="1"/>
            <a:r>
              <a:rPr lang="en-US" sz="3600" b="1" dirty="0">
                <a:solidFill>
                  <a:prstClr val="black"/>
                </a:solidFill>
              </a:rPr>
              <a:t>the United Nations</a:t>
            </a:r>
            <a:r>
              <a:rPr lang="en-US" sz="3600" dirty="0">
                <a:solidFill>
                  <a:prstClr val="black"/>
                </a:solidFill>
              </a:rPr>
              <a:t> wants </a:t>
            </a:r>
          </a:p>
          <a:p>
            <a:pPr lvl="2"/>
            <a:r>
              <a:rPr lang="en-US" sz="3600" b="1" dirty="0">
                <a:solidFill>
                  <a:prstClr val="black"/>
                </a:solidFill>
              </a:rPr>
              <a:t>self-sacrifice</a:t>
            </a:r>
            <a:r>
              <a:rPr lang="en-US" sz="3600" dirty="0">
                <a:solidFill>
                  <a:prstClr val="black"/>
                </a:solidFill>
              </a:rPr>
              <a:t> and </a:t>
            </a:r>
            <a:r>
              <a:rPr lang="en-US" sz="3600" b="1" dirty="0">
                <a:solidFill>
                  <a:prstClr val="black"/>
                </a:solidFill>
              </a:rPr>
              <a:t>world peace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06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6BF68-1F38-4250-8AF9-4F73F7986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71" y="889000"/>
            <a:ext cx="5613229" cy="22352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Sri Chinmoy’s first talk at the United Nations,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Song Universal,”</a:t>
            </a:r>
            <a:b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offered the evening of 26 November 1968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93B793-A475-4D51-BEA9-C43E752FC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60" y="951817"/>
            <a:ext cx="4544723" cy="4954366"/>
          </a:xfrm>
          <a:ln w="76200">
            <a:solidFill>
              <a:srgbClr val="00B0F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F2C28-6271-4C43-B3E2-7A21142FA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771" y="3124200"/>
            <a:ext cx="5268269" cy="2844800"/>
          </a:xfrm>
        </p:spPr>
        <p:txBody>
          <a:bodyPr>
            <a:normAutofit lnSpcReduction="10000"/>
          </a:bodyPr>
          <a:lstStyle/>
          <a:p>
            <a:pPr lvl="0" algn="ctr">
              <a:lnSpc>
                <a:spcPct val="107000"/>
              </a:lnSpc>
              <a:spcBef>
                <a:spcPts val="0"/>
              </a:spcBef>
            </a:pPr>
            <a:r>
              <a:rPr lang="en-US" sz="3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event was arranged by a husband and wife who felt Sri Chinmoy’s message would be welcomed by the UN Community.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83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1DB7F-2D1A-4019-8A7D-98F934718B20}"/>
              </a:ext>
            </a:extLst>
          </p:cNvPr>
          <p:cNvSpPr/>
          <p:nvPr/>
        </p:nvSpPr>
        <p:spPr>
          <a:xfrm>
            <a:off x="541176" y="541175"/>
            <a:ext cx="3732650" cy="48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August 1995, 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United Nations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1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Absolute</a:t>
            </a:r>
          </a:p>
          <a:p>
            <a:pPr lvl="2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Supreme</a:t>
            </a:r>
          </a:p>
          <a:p>
            <a:pPr lvl="3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blessed you 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His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most</a:t>
            </a:r>
          </a:p>
          <a:p>
            <a:pPr lvl="1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precious Dream: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a world-oneness-</a:t>
            </a:r>
          </a:p>
          <a:p>
            <a:pPr lvl="1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hunger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erson standing in front of a curtain&#10;&#10;Description automatically generated">
            <a:extLst>
              <a:ext uri="{FF2B5EF4-FFF2-40B4-BE49-F238E27FC236}">
                <a16:creationId xmlns:a16="http://schemas.microsoft.com/office/drawing/2014/main" id="{4FF60504-F538-45E0-8F58-0E9F30406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73" y="720079"/>
            <a:ext cx="7350026" cy="50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9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0B7AF2-E5F2-4F08-AB8E-DD98C84989B8}"/>
              </a:ext>
            </a:extLst>
          </p:cNvPr>
          <p:cNvSpPr/>
          <p:nvPr/>
        </p:nvSpPr>
        <p:spPr>
          <a:xfrm>
            <a:off x="616227" y="616226"/>
            <a:ext cx="10952922" cy="5529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August 1995 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soul of the United Nations, </a:t>
            </a:r>
          </a:p>
          <a:p>
            <a:pPr lvl="1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bring to the fore your indomitable will-power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</a:p>
          <a:p>
            <a:pPr lvl="2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transform the earth-bound consciousness of humanity</a:t>
            </a:r>
          </a:p>
          <a:p>
            <a:pPr lvl="3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Heaven-free consciousness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.…</a:t>
            </a:r>
          </a:p>
          <a:p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Absolute Lord Supreme has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entrusted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you with </a:t>
            </a:r>
          </a:p>
          <a:p>
            <a:pPr lvl="2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Vision Supreme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change the face </a:t>
            </a:r>
          </a:p>
          <a:p>
            <a:pPr lvl="3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fate of mankind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 own Promise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and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through you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2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will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without fail fulfil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His own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choice Hour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20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431777-57AC-4A8F-9DED-C5BD07E9ACE4}"/>
              </a:ext>
            </a:extLst>
          </p:cNvPr>
          <p:cNvSpPr/>
          <p:nvPr/>
        </p:nvSpPr>
        <p:spPr>
          <a:xfrm>
            <a:off x="5307496" y="573885"/>
            <a:ext cx="5943599" cy="5853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November 1995 </a:t>
            </a:r>
          </a:p>
          <a:p>
            <a:pPr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hundred fifty instruments </a:t>
            </a:r>
          </a:p>
          <a:p>
            <a:pPr lvl="1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shall play today. </a:t>
            </a:r>
          </a:p>
          <a:p>
            <a:pPr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shall offer my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gratitude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one hundred and fifty ways  </a:t>
            </a:r>
          </a:p>
          <a:p>
            <a:pPr lvl="2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Supreme for creating</a:t>
            </a:r>
          </a:p>
          <a:p>
            <a:pPr lvl="3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United Nations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</a:p>
          <a:p>
            <a:pPr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 is the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instrument</a:t>
            </a:r>
          </a:p>
          <a:p>
            <a:pPr lvl="1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bring about world peace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am trying to be of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service </a:t>
            </a:r>
          </a:p>
          <a:p>
            <a:pPr lvl="1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His main instrument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….</a:t>
            </a:r>
          </a:p>
        </p:txBody>
      </p:sp>
      <p:pic>
        <p:nvPicPr>
          <p:cNvPr id="4" name="Picture 3" descr="A picture containing person, man&#10;&#10;Description automatically generated">
            <a:extLst>
              <a:ext uri="{FF2B5EF4-FFF2-40B4-BE49-F238E27FC236}">
                <a16:creationId xmlns:a16="http://schemas.microsoft.com/office/drawing/2014/main" id="{EACDB701-07A0-498B-87F0-5D90AB5DE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5" y="573885"/>
            <a:ext cx="3857782" cy="572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64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7989D8-96AB-4AA9-BA48-2400826F4F22}"/>
              </a:ext>
            </a:extLst>
          </p:cNvPr>
          <p:cNvSpPr/>
          <p:nvPr/>
        </p:nvSpPr>
        <p:spPr>
          <a:xfrm>
            <a:off x="477079" y="616227"/>
            <a:ext cx="6380922" cy="5864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 have imperfections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lvl="1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United Nations also </a:t>
            </a:r>
          </a:p>
          <a:p>
            <a:pPr lvl="2">
              <a:lnSpc>
                <a:spcPct val="107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 imperfections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 imperfections must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 ruin</a:t>
            </a:r>
          </a:p>
          <a:p>
            <a:pPr lvl="1">
              <a:lnSpc>
                <a:spcPct val="107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our determination, eagerness </a:t>
            </a:r>
          </a:p>
          <a:p>
            <a:pPr lvl="2">
              <a:lnSpc>
                <a:spcPct val="107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enthusiasm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 us try to take these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imperfections</a:t>
            </a:r>
          </a:p>
          <a:p>
            <a:pPr lvl="1">
              <a:lnSpc>
                <a:spcPct val="107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extra opportunities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make</a:t>
            </a:r>
          </a:p>
          <a:p>
            <a:pPr lvl="2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ourselves absolutely perfect </a:t>
            </a:r>
          </a:p>
          <a:p>
            <a:pPr lvl="3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transforming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them </a:t>
            </a:r>
          </a:p>
          <a:p>
            <a:pPr lvl="4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divine realities….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erson holding a microphone&#10;&#10;Description automatically generated">
            <a:extLst>
              <a:ext uri="{FF2B5EF4-FFF2-40B4-BE49-F238E27FC236}">
                <a16:creationId xmlns:a16="http://schemas.microsoft.com/office/drawing/2014/main" id="{CFE9F0C7-145E-454F-83F6-5BB4913B2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447" y="332388"/>
            <a:ext cx="3862145" cy="58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68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76A68B-1BB0-4D3C-9EA0-C3B1F49BB2A4}"/>
              </a:ext>
            </a:extLst>
          </p:cNvPr>
          <p:cNvSpPr/>
          <p:nvPr/>
        </p:nvSpPr>
        <p:spPr>
          <a:xfrm>
            <a:off x="514350" y="552451"/>
            <a:ext cx="5372100" cy="5892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700 “Peace-Blossom-Fragrance” poems to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honour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UN’ 50</a:t>
            </a:r>
            <a:r>
              <a:rPr lang="en-US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anniversary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 11th and 12</a:t>
            </a:r>
            <a:r>
              <a:rPr lang="en-US" sz="3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November 1994 Sri Chinmoy  composed </a:t>
            </a:r>
            <a:r>
              <a:rPr lang="en-US" sz="3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700 “Peace-Blossom-Fragrance” poems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honour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upcoming 50</a:t>
            </a:r>
            <a:r>
              <a:rPr lang="en-US" sz="3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anniversary of the United Nations.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69149-9974-4AA5-A360-3D34FCF79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1" y="651161"/>
            <a:ext cx="4019550" cy="585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82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2A9C5F-1FEC-4476-844D-1C9701794A29}"/>
              </a:ext>
            </a:extLst>
          </p:cNvPr>
          <p:cNvSpPr/>
          <p:nvPr/>
        </p:nvSpPr>
        <p:spPr>
          <a:xfrm>
            <a:off x="400050" y="449981"/>
            <a:ext cx="5467350" cy="6254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page borders on the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“Peace-Blossom-Fragrance”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printed book were composed of birds selected from a series of “Dream-Freedom-Peace Birds” drawn by Sri Chinmoy beginning in 1992.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>
              <a:lnSpc>
                <a:spcPct val="107000"/>
              </a:lnSpc>
            </a:pP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2E4BB-6AF9-44F9-B5F2-87C2C01D2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08" y="449981"/>
            <a:ext cx="5708842" cy="5029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4D29A7-691E-45E0-ACCF-BDFDE1F6F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479180"/>
            <a:ext cx="5708841" cy="10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9A9CDE-EAD8-436F-97F4-46C777020DE0}"/>
              </a:ext>
            </a:extLst>
          </p:cNvPr>
          <p:cNvSpPr/>
          <p:nvPr/>
        </p:nvSpPr>
        <p:spPr>
          <a:xfrm>
            <a:off x="533400" y="772236"/>
            <a:ext cx="4952999" cy="664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hope the selections of Peace poems</a:t>
            </a:r>
          </a:p>
          <a:p>
            <a:pPr lvl="1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presented </a:t>
            </a: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 a glimpse of the</a:t>
            </a:r>
          </a:p>
          <a:p>
            <a:pPr lvl="1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variety, depth and</a:t>
            </a:r>
          </a:p>
          <a:p>
            <a:pPr lvl="1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feeling for the </a:t>
            </a:r>
          </a:p>
          <a:p>
            <a:pPr lvl="2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concept of peace </a:t>
            </a:r>
          </a:p>
          <a:p>
            <a:pPr lvl="0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experienced and shared by Sri Chinmoy 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BB587-84A6-45DE-BE15-84A1F4B9DBEA}"/>
              </a:ext>
            </a:extLst>
          </p:cNvPr>
          <p:cNvSpPr/>
          <p:nvPr/>
        </p:nvSpPr>
        <p:spPr>
          <a:xfrm>
            <a:off x="6096000" y="772236"/>
            <a:ext cx="5562599" cy="5117876"/>
          </a:xfrm>
          <a:prstGeom prst="rect">
            <a:avLst/>
          </a:prstGeom>
          <a:ln w="254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en-US" sz="3600" b="1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“Keep</a:t>
            </a:r>
            <a:r>
              <a:rPr lang="en-US" sz="3600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peace-dream Alive!”;</a:t>
            </a:r>
          </a:p>
          <a:p>
            <a:pPr algn="ctr">
              <a:lnSpc>
                <a:spcPct val="107000"/>
              </a:lnSpc>
            </a:pPr>
            <a:endParaRPr lang="en-US" sz="36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“Patience-preparation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“Not  retire</a:t>
            </a:r>
            <a:r>
              <a:rPr lang="en-US" sz="3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</a:t>
            </a:r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spire”; </a:t>
            </a:r>
          </a:p>
          <a:p>
            <a:pPr algn="ctr">
              <a:lnSpc>
                <a:spcPct val="107000"/>
              </a:lnSpc>
            </a:pP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 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Here, Now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07000"/>
              </a:lnSpc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7108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B9AFE-118B-4E4A-B2CC-548968EC10DE}"/>
              </a:ext>
            </a:extLst>
          </p:cNvPr>
          <p:cNvSpPr/>
          <p:nvPr/>
        </p:nvSpPr>
        <p:spPr>
          <a:xfrm>
            <a:off x="742950" y="438150"/>
            <a:ext cx="4895850" cy="598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 short phrases</a:t>
            </a: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invoke an inner</a:t>
            </a:r>
          </a:p>
          <a:p>
            <a:pPr lvl="1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commitment also</a:t>
            </a:r>
          </a:p>
          <a:p>
            <a:pPr lvl="2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reflected in </a:t>
            </a:r>
          </a:p>
          <a:p>
            <a:pPr lvl="0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Sri Chinmoy’s </a:t>
            </a: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Offering  of </a:t>
            </a:r>
          </a:p>
          <a:p>
            <a:pPr lvl="1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Peace Meditations</a:t>
            </a:r>
          </a:p>
          <a:p>
            <a:pPr lvl="1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to the World Body </a:t>
            </a:r>
          </a:p>
          <a:p>
            <a:pPr lvl="3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decades. 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E2F55-417B-4273-BF01-126B940CD02A}"/>
              </a:ext>
            </a:extLst>
          </p:cNvPr>
          <p:cNvSpPr txBox="1"/>
          <p:nvPr/>
        </p:nvSpPr>
        <p:spPr>
          <a:xfrm>
            <a:off x="6192982" y="872836"/>
            <a:ext cx="5395639" cy="48083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Peace not comfort”;</a:t>
            </a:r>
          </a:p>
          <a:p>
            <a:pPr lvl="0" algn="ctr">
              <a:lnSpc>
                <a:spcPct val="107000"/>
              </a:lnSpc>
            </a:pPr>
            <a:endParaRPr lang="en-US" sz="36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sterling</a:t>
            </a:r>
            <a:r>
              <a:rPr lang="en-US" sz="36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Qualities,</a:t>
            </a:r>
          </a:p>
          <a:p>
            <a:pPr lvl="0" algn="ctr">
              <a:lnSpc>
                <a:spcPct val="107000"/>
              </a:lnSpc>
            </a:pPr>
            <a:endParaRPr lang="en-US" sz="3600" b="1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responsibility</a:t>
            </a:r>
            <a:r>
              <a:rPr lang="en-US" sz="3600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en-US" sz="3600" b="1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peace”;</a:t>
            </a:r>
          </a:p>
          <a:p>
            <a:pPr lvl="0" algn="ctr">
              <a:lnSpc>
                <a:spcPct val="107000"/>
              </a:lnSpc>
            </a:pPr>
            <a:endParaRPr lang="en-US" sz="36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sz="36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“accept imperfections</a:t>
            </a:r>
          </a:p>
          <a:p>
            <a:pPr lvl="2">
              <a:lnSpc>
                <a:spcPct val="107000"/>
              </a:lnSpc>
            </a:pPr>
            <a:r>
              <a:rPr lang="en-US" sz="36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For transformation</a:t>
            </a:r>
            <a:r>
              <a:rPr lang="en-US" sz="36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1615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F6630C-68EF-426F-8B4E-35E1C9C22E52}"/>
              </a:ext>
            </a:extLst>
          </p:cNvPr>
          <p:cNvSpPr/>
          <p:nvPr/>
        </p:nvSpPr>
        <p:spPr>
          <a:xfrm>
            <a:off x="419100" y="571500"/>
            <a:ext cx="5505450" cy="598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Through artistic and </a:t>
            </a: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poetic expressions </a:t>
            </a:r>
          </a:p>
          <a:p>
            <a:pPr lvl="0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of Peace </a:t>
            </a:r>
          </a:p>
          <a:p>
            <a:pPr lvl="0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brought together </a:t>
            </a:r>
          </a:p>
          <a:p>
            <a:pPr lvl="0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members of the </a:t>
            </a:r>
          </a:p>
          <a:p>
            <a:pPr lvl="0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international community in silent dedication to </a:t>
            </a:r>
          </a:p>
          <a:p>
            <a:pPr lvl="1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ideal of a global</a:t>
            </a:r>
          </a:p>
          <a:p>
            <a:pPr lvl="2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oneness-family. 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5D57A-ECD8-4ABC-AC0C-785C2B6F4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24" y="538110"/>
            <a:ext cx="4839476" cy="3969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B9CF9-EFEF-422A-8121-AF8B08F6B70D}"/>
              </a:ext>
            </a:extLst>
          </p:cNvPr>
          <p:cNvSpPr txBox="1"/>
          <p:nvPr/>
        </p:nvSpPr>
        <p:spPr>
          <a:xfrm>
            <a:off x="6267451" y="4507434"/>
            <a:ext cx="5505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 the Poetry Reading Celebrating the United Nations Year of the Dialogue Among Civilizations, held at the United Nations on 29 March 2001,</a:t>
            </a:r>
          </a:p>
          <a:p>
            <a:r>
              <a:rPr lang="en-US" sz="2000" dirty="0"/>
              <a:t> Sri Chinmoy is introduced by Master of Ceremonies Vijaya Claxton, Vice President of the United Nations SRC Society of Writers.</a:t>
            </a:r>
          </a:p>
        </p:txBody>
      </p:sp>
    </p:spTree>
    <p:extLst>
      <p:ext uri="{BB962C8B-B14F-4D97-AF65-F5344CB8AC3E}">
        <p14:creationId xmlns:p14="http://schemas.microsoft.com/office/powerpoint/2010/main" val="4175940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A346F3-1877-40DA-ABE3-C24691A7F605}"/>
              </a:ext>
            </a:extLst>
          </p:cNvPr>
          <p:cNvSpPr/>
          <p:nvPr/>
        </p:nvSpPr>
        <p:spPr>
          <a:xfrm>
            <a:off x="415636" y="1205345"/>
            <a:ext cx="3616037" cy="4215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buAutoNum type="arabicPlain" startAt="2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Goodness</a:t>
            </a:r>
          </a:p>
          <a:p>
            <a:pPr lvl="1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</a:p>
          <a:p>
            <a:pPr lvl="1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-drop. </a:t>
            </a:r>
          </a:p>
          <a:p>
            <a:pPr lvl="2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Oneness</a:t>
            </a:r>
          </a:p>
          <a:p>
            <a:pPr lvl="1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</a:p>
          <a:p>
            <a:pPr lvl="2">
              <a:lnSpc>
                <a:spcPct val="107000"/>
              </a:lnSpc>
            </a:pPr>
            <a:r>
              <a:rPr lang="en-US" sz="3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-sea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31E003D-7FDC-41AC-9DDA-5B5E2B6A4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8499"/>
            <a:ext cx="6920752" cy="542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76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33D8FF-EB7E-4AB9-8FA9-D5F6284A4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109593"/>
            <a:ext cx="5130397" cy="6638814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6070D6-F70F-42E8-A0DC-C402F8894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903" y="1219200"/>
            <a:ext cx="5130397" cy="4876799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invitation that went out had a beautiful photo of Sri Chinmoy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with folded hands, </a:t>
            </a:r>
          </a:p>
          <a:p>
            <a:pPr algn="ctr">
              <a:lnSpc>
                <a:spcPct val="107000"/>
              </a:lnSpc>
              <a:spcBef>
                <a:spcPts val="0"/>
              </a:spcBef>
            </a:pP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with some biographical information as well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19446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0F82D4-D271-4AF5-98C9-3098F0366795}"/>
              </a:ext>
            </a:extLst>
          </p:cNvPr>
          <p:cNvSpPr/>
          <p:nvPr/>
        </p:nvSpPr>
        <p:spPr>
          <a:xfrm>
            <a:off x="637309" y="1080655"/>
            <a:ext cx="3775665" cy="480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07000"/>
              </a:lnSpc>
              <a:buFontTx/>
              <a:buAutoNum type="arabicPeriod" startAt="32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 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when I </a:t>
            </a:r>
          </a:p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not afraid</a:t>
            </a:r>
          </a:p>
          <a:p>
            <a:pPr>
              <a:lnSpc>
                <a:spcPct val="107000"/>
              </a:lnSpc>
            </a:pP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changing</a:t>
            </a:r>
          </a:p>
          <a:p>
            <a:pPr marL="914400" lvl="1"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my</a:t>
            </a:r>
          </a:p>
          <a:p>
            <a:pPr marL="914400" lvl="1">
              <a:lnSpc>
                <a:spcPct val="107000"/>
              </a:lnSpc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stubborn mind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3DA4E4F5-B02F-430F-8D20-E6E64B57C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75" y="259771"/>
            <a:ext cx="6877970" cy="5363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7CF175-D5C5-4CEC-9D79-C477F63DC87D}"/>
              </a:ext>
            </a:extLst>
          </p:cNvPr>
          <p:cNvSpPr txBox="1"/>
          <p:nvPr/>
        </p:nvSpPr>
        <p:spPr>
          <a:xfrm>
            <a:off x="3962400" y="5721927"/>
            <a:ext cx="780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 Garden, Peace walk for UN,     59th-st-bridge-in background  - “Beat swords-to plowshares” -statue in front</a:t>
            </a:r>
          </a:p>
        </p:txBody>
      </p:sp>
    </p:spTree>
    <p:extLst>
      <p:ext uri="{BB962C8B-B14F-4D97-AF65-F5344CB8AC3E}">
        <p14:creationId xmlns:p14="http://schemas.microsoft.com/office/powerpoint/2010/main" val="482840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5ECE10-BE8F-4EB8-8839-558E5779F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835739"/>
            <a:ext cx="9961418" cy="4401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EF981C-A330-4B21-AC91-E30A35CD3ED6}"/>
              </a:ext>
            </a:extLst>
          </p:cNvPr>
          <p:cNvSpPr txBox="1"/>
          <p:nvPr/>
        </p:nvSpPr>
        <p:spPr>
          <a:xfrm>
            <a:off x="2951018" y="374073"/>
            <a:ext cx="719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“Isiah wall” – across from UN Headquarters in 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A202D4-A37D-4DC9-9A4A-5D92C9BB7885}"/>
              </a:ext>
            </a:extLst>
          </p:cNvPr>
          <p:cNvSpPr txBox="1"/>
          <p:nvPr/>
        </p:nvSpPr>
        <p:spPr>
          <a:xfrm>
            <a:off x="1274618" y="5375564"/>
            <a:ext cx="99614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“They shall </a:t>
            </a:r>
            <a:r>
              <a:rPr lang="en-US" sz="2000" b="1" dirty="0"/>
              <a:t>beat their swords into plowshares </a:t>
            </a:r>
            <a:r>
              <a:rPr lang="en-US" sz="2000" dirty="0"/>
              <a:t>and their </a:t>
            </a:r>
            <a:r>
              <a:rPr lang="en-US" sz="2000" b="1" dirty="0"/>
              <a:t>spears into pruning hooks</a:t>
            </a:r>
            <a:r>
              <a:rPr lang="en-US" sz="2000" dirty="0"/>
              <a:t>. </a:t>
            </a:r>
          </a:p>
          <a:p>
            <a:pPr algn="ctr"/>
            <a:r>
              <a:rPr lang="en-US" sz="2800" dirty="0"/>
              <a:t>Nation shall not lift up sword against nation.</a:t>
            </a:r>
          </a:p>
          <a:p>
            <a:pPr algn="ctr"/>
            <a:r>
              <a:rPr lang="en-US" sz="2800" dirty="0"/>
              <a:t> Neither shall they learn war anymore.”</a:t>
            </a:r>
          </a:p>
        </p:txBody>
      </p:sp>
    </p:spTree>
    <p:extLst>
      <p:ext uri="{BB962C8B-B14F-4D97-AF65-F5344CB8AC3E}">
        <p14:creationId xmlns:p14="http://schemas.microsoft.com/office/powerpoint/2010/main" val="1004147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8E254D-C5E9-4392-8A7D-BD7CBD3018D2}"/>
              </a:ext>
            </a:extLst>
          </p:cNvPr>
          <p:cNvSpPr/>
          <p:nvPr/>
        </p:nvSpPr>
        <p:spPr>
          <a:xfrm>
            <a:off x="5680364" y="914400"/>
            <a:ext cx="5968297" cy="5401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107000"/>
              </a:lnSpc>
              <a:buAutoNum type="arabicPeriod" startAt="88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truth-seeker</a:t>
            </a:r>
          </a:p>
          <a:p>
            <a:pPr lvl="2"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God-lover, </a:t>
            </a: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only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task </a:t>
            </a:r>
          </a:p>
          <a:p>
            <a:pPr lvl="2"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perform: </a:t>
            </a:r>
          </a:p>
          <a:p>
            <a:pPr>
              <a:lnSpc>
                <a:spcPct val="107000"/>
              </a:lnSpc>
            </a:pP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to 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</a:t>
            </a:r>
          </a:p>
          <a:p>
            <a:pPr marL="457200">
              <a:lnSpc>
                <a:spcPct val="107000"/>
              </a:lnSpc>
            </a:pPr>
            <a:r>
              <a:rPr lang="en-US" sz="36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Humanity’s  sacred </a:t>
            </a:r>
          </a:p>
          <a:p>
            <a:pPr marL="1371600" lvl="2">
              <a:lnSpc>
                <a:spcPct val="107000"/>
              </a:lnSpc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peace-dream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1828800" lvl="3">
              <a:lnSpc>
                <a:spcPct val="107000"/>
              </a:lnSpc>
            </a:pP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Alive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2D49D57-2F76-4D09-8334-4E1A1F3F9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2" y="286127"/>
            <a:ext cx="4254925" cy="628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45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5FD74-C48C-45A7-8346-5919E0239F53}"/>
              </a:ext>
            </a:extLst>
          </p:cNvPr>
          <p:cNvSpPr/>
          <p:nvPr/>
        </p:nvSpPr>
        <p:spPr>
          <a:xfrm>
            <a:off x="290945" y="1482436"/>
            <a:ext cx="5347855" cy="3622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157. When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humility exits</a:t>
            </a:r>
          </a:p>
          <a:p>
            <a:pPr lvl="1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the m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ind-gate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compelled to exit</a:t>
            </a:r>
          </a:p>
          <a:p>
            <a:pPr lvl="1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heart-gate.</a:t>
            </a:r>
          </a:p>
          <a:p>
            <a:pPr>
              <a:lnSpc>
                <a:spcPct val="107000"/>
              </a:lnSpc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EC0B35-8B55-43E2-B453-3A57A5930065}"/>
              </a:ext>
            </a:extLst>
          </p:cNvPr>
          <p:cNvSpPr/>
          <p:nvPr/>
        </p:nvSpPr>
        <p:spPr>
          <a:xfrm>
            <a:off x="5883965" y="3636575"/>
            <a:ext cx="5526157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Peace </a:t>
            </a:r>
          </a:p>
          <a:p>
            <a:pPr algn="ctr"/>
            <a:r>
              <a:rPr lang="en-US" sz="5400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MUST</a:t>
            </a:r>
            <a:r>
              <a:rPr lang="en-US" sz="5400" b="1" cap="none" spc="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Exit </a:t>
            </a:r>
            <a:r>
              <a:rPr lang="en-US" sz="5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endParaRPr 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Heart Gate</a:t>
            </a:r>
            <a:endParaRPr lang="en-US" sz="5400" b="0" cap="none" spc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0FDD09-AB01-45E0-BE28-D3AC0EB319CB}"/>
              </a:ext>
            </a:extLst>
          </p:cNvPr>
          <p:cNvSpPr/>
          <p:nvPr/>
        </p:nvSpPr>
        <p:spPr>
          <a:xfrm>
            <a:off x="5883965" y="636104"/>
            <a:ext cx="5029200" cy="258532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humility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Exit </a:t>
            </a:r>
            <a:r>
              <a:rPr lang="en-US" sz="5400" dirty="0">
                <a:ln w="0"/>
                <a:solidFill>
                  <a:srgbClr val="ED7D3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Mind Gate</a:t>
            </a:r>
          </a:p>
        </p:txBody>
      </p:sp>
    </p:spTree>
    <p:extLst>
      <p:ext uri="{BB962C8B-B14F-4D97-AF65-F5344CB8AC3E}">
        <p14:creationId xmlns:p14="http://schemas.microsoft.com/office/powerpoint/2010/main" val="1197069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2AE9D2-9443-4D82-9106-5C59D70CDB2F}"/>
              </a:ext>
            </a:extLst>
          </p:cNvPr>
          <p:cNvSpPr/>
          <p:nvPr/>
        </p:nvSpPr>
        <p:spPr>
          <a:xfrm>
            <a:off x="318655" y="1565564"/>
            <a:ext cx="4752109" cy="401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107000"/>
              </a:lnSpc>
              <a:buFontTx/>
              <a:buAutoNum type="arabicPeriod" startAt="166"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 without </a:t>
            </a:r>
          </a:p>
          <a:p>
            <a:pPr lvl="3">
              <a:lnSpc>
                <a:spcPct val="107000"/>
              </a:lnSpc>
            </a:pPr>
            <a:r>
              <a:rPr lang="en-US" sz="40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joint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Dance </a:t>
            </a:r>
          </a:p>
          <a:p>
            <a:pPr lvl="1">
              <a:lnSpc>
                <a:spcPct val="107000"/>
              </a:lnSpc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stupidity </a:t>
            </a:r>
          </a:p>
          <a:p>
            <a:pPr lvl="3">
              <a:lnSpc>
                <a:spcPct val="107000"/>
              </a:lnSpc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absurdity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97E45E-410C-479C-B751-37C8FC233EA3}"/>
              </a:ext>
            </a:extLst>
          </p:cNvPr>
          <p:cNvSpPr/>
          <p:nvPr/>
        </p:nvSpPr>
        <p:spPr>
          <a:xfrm>
            <a:off x="4398580" y="885449"/>
            <a:ext cx="6884277" cy="2862322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Love </a:t>
            </a:r>
            <a:r>
              <a:rPr lang="en-US" sz="5400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</a:t>
            </a:r>
            <a:r>
              <a:rPr lang="en-US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</a:t>
            </a:r>
            <a:r>
              <a:rPr lang="en-US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 </a:t>
            </a:r>
            <a:r>
              <a:rPr lang="en-US" sz="6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Peace</a:t>
            </a:r>
          </a:p>
          <a:p>
            <a:pPr algn="ctr"/>
            <a:endParaRPr lang="en-US" sz="60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 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= 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8F41F-90C6-474F-B306-9F73FA3071A7}"/>
              </a:ext>
            </a:extLst>
          </p:cNvPr>
          <p:cNvSpPr/>
          <p:nvPr/>
        </p:nvSpPr>
        <p:spPr>
          <a:xfrm>
            <a:off x="4830645" y="4351338"/>
            <a:ext cx="6884277" cy="175432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Stupidity </a:t>
            </a:r>
            <a:r>
              <a:rPr lang="en-US" sz="5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</a:t>
            </a:r>
            <a:r>
              <a:rPr lang="en-US" sz="5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+ </a:t>
            </a:r>
            <a:r>
              <a:rPr lang="en-US" sz="5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 </a:t>
            </a:r>
            <a:r>
              <a:rPr lang="en-US" sz="5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Absurdity</a:t>
            </a:r>
          </a:p>
          <a:p>
            <a:pPr algn="ctr"/>
            <a:r>
              <a:rPr lang="en-US" sz="5400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Dance</a:t>
            </a:r>
          </a:p>
        </p:txBody>
      </p:sp>
    </p:spTree>
    <p:extLst>
      <p:ext uri="{BB962C8B-B14F-4D97-AF65-F5344CB8AC3E}">
        <p14:creationId xmlns:p14="http://schemas.microsoft.com/office/powerpoint/2010/main" val="34019147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D2669C-B9EC-46D8-9C36-7888DCF83F19}"/>
              </a:ext>
            </a:extLst>
          </p:cNvPr>
          <p:cNvSpPr/>
          <p:nvPr/>
        </p:nvSpPr>
        <p:spPr>
          <a:xfrm>
            <a:off x="788895" y="1593272"/>
            <a:ext cx="3741542" cy="4215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07000"/>
              </a:lnSpc>
              <a:buAutoNum type="arabicPeriod" startAt="201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get  </a:t>
            </a:r>
          </a:p>
          <a:p>
            <a:pPr>
              <a:lnSpc>
                <a:spcPct val="107000"/>
              </a:lnSpc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 my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</a:t>
            </a:r>
          </a:p>
          <a:p>
            <a:pPr lvl="1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Laughs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me</a:t>
            </a:r>
          </a:p>
          <a:p>
            <a:pPr lvl="1"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Powerfully.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566A90A-B5E5-49A5-8D5F-70067708B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13" y="352938"/>
            <a:ext cx="3563006" cy="61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91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13670D-3A87-40BB-BE16-4CABE6D4C809}"/>
              </a:ext>
            </a:extLst>
          </p:cNvPr>
          <p:cNvSpPr/>
          <p:nvPr/>
        </p:nvSpPr>
        <p:spPr>
          <a:xfrm>
            <a:off x="346841" y="599089"/>
            <a:ext cx="5120543" cy="599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208. To feel </a:t>
            </a:r>
            <a:r>
              <a:rPr lang="en-US" sz="36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shall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climb up 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</a:p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mountaintop.</a:t>
            </a: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shall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sit at the foot</a:t>
            </a:r>
          </a:p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mountain. </a:t>
            </a: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shall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enter into  </a:t>
            </a:r>
          </a:p>
          <a:p>
            <a:pPr lvl="1">
              <a:lnSpc>
                <a:spcPct val="107000"/>
              </a:lnSpc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My heart-nest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0F94441-5048-46BE-8C5B-D4F6A02A2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56" y="432025"/>
            <a:ext cx="5120544" cy="59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167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2EAC83-CB27-4D36-A7E0-B44AA0A1E4D1}"/>
              </a:ext>
            </a:extLst>
          </p:cNvPr>
          <p:cNvSpPr/>
          <p:nvPr/>
        </p:nvSpPr>
        <p:spPr>
          <a:xfrm>
            <a:off x="7509164" y="886690"/>
            <a:ext cx="4363224" cy="4215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buFontTx/>
              <a:buAutoNum type="arabicPeriod" startAt="295"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514350" lvl="0" indent="-514350">
              <a:lnSpc>
                <a:spcPct val="107000"/>
              </a:lnSpc>
              <a:buFontTx/>
              <a:buAutoNum type="arabicPeriod" startAt="295"/>
            </a:pP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Peace</a:t>
            </a:r>
          </a:p>
          <a:p>
            <a:pPr lvl="0">
              <a:lnSpc>
                <a:spcPct val="107000"/>
              </a:lnSpc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Becomes  a reality</a:t>
            </a:r>
          </a:p>
          <a:p>
            <a:pPr>
              <a:lnSpc>
                <a:spcPct val="107000"/>
              </a:lnSpc>
            </a:pP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after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endless Patience-preparation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269A4-27AB-4FE2-9773-DF12B99E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11" y="528348"/>
            <a:ext cx="7087096" cy="481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C4E82-3D21-4DE1-B1B1-EB18CB8FB5BE}"/>
              </a:ext>
            </a:extLst>
          </p:cNvPr>
          <p:cNvSpPr txBox="1"/>
          <p:nvPr/>
        </p:nvSpPr>
        <p:spPr>
          <a:xfrm>
            <a:off x="193964" y="5527964"/>
            <a:ext cx="7869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United Nations delegates and staff carry a ceremonial copy of UN Charter </a:t>
            </a:r>
          </a:p>
          <a:p>
            <a:pPr algn="ctr"/>
            <a:r>
              <a:rPr lang="en-US" sz="2000" dirty="0"/>
              <a:t>during a Peace Walk in the UN Garden , </a:t>
            </a:r>
          </a:p>
          <a:p>
            <a:pPr algn="ctr"/>
            <a:r>
              <a:rPr lang="en-US" sz="2000" dirty="0"/>
              <a:t>coordinated by the Peace Mediation at the UN. </a:t>
            </a:r>
          </a:p>
        </p:txBody>
      </p:sp>
    </p:spTree>
    <p:extLst>
      <p:ext uri="{BB962C8B-B14F-4D97-AF65-F5344CB8AC3E}">
        <p14:creationId xmlns:p14="http://schemas.microsoft.com/office/powerpoint/2010/main" val="976906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E9B62D-165F-4C09-A767-682DE9488517}"/>
              </a:ext>
            </a:extLst>
          </p:cNvPr>
          <p:cNvSpPr/>
          <p:nvPr/>
        </p:nvSpPr>
        <p:spPr>
          <a:xfrm>
            <a:off x="831273" y="983672"/>
            <a:ext cx="4904509" cy="5338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buAutoNum type="arabicPeriod" startAt="388"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514350" indent="-514350">
              <a:lnSpc>
                <a:spcPct val="107000"/>
              </a:lnSpc>
              <a:buAutoNum type="arabicPeriod" startAt="388"/>
            </a:pP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feel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 I long to retire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lvl="1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world.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feel    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I long 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aspire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 lvl="1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 world.</a:t>
            </a:r>
          </a:p>
          <a:p>
            <a:pPr lvl="3">
              <a:lnSpc>
                <a:spcPct val="107000"/>
              </a:lnSpc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9C2B8-A181-443F-B726-75342AB25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33" y="426460"/>
            <a:ext cx="3462828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30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686BF3-EF61-4E78-93F5-93A340915D45}"/>
              </a:ext>
            </a:extLst>
          </p:cNvPr>
          <p:cNvSpPr/>
          <p:nvPr/>
        </p:nvSpPr>
        <p:spPr>
          <a:xfrm>
            <a:off x="6858000" y="872836"/>
            <a:ext cx="4779818" cy="4789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buFontTx/>
              <a:buAutoNum type="arabicPeriod" startAt="467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</a:pP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do not need  the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 stars and planets </a:t>
            </a:r>
          </a:p>
          <a:p>
            <a:pPr lvl="4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ages.    </a:t>
            </a:r>
          </a:p>
          <a:p>
            <a:pPr>
              <a:lnSpc>
                <a:spcPct val="107000"/>
              </a:lnSpc>
            </a:pP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the 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flowing and glowing     </a:t>
            </a:r>
          </a:p>
          <a:p>
            <a:pPr lvl="4">
              <a:lnSpc>
                <a:spcPct val="107000"/>
              </a:lnSpc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Here and now.</a:t>
            </a:r>
            <a:endParaRPr lang="en-US" dirty="0"/>
          </a:p>
        </p:txBody>
      </p:sp>
      <p:pic>
        <p:nvPicPr>
          <p:cNvPr id="6" name="Picture 5" descr="A picture containing photo, old&#10;&#10;Description automatically generated">
            <a:extLst>
              <a:ext uri="{FF2B5EF4-FFF2-40B4-BE49-F238E27FC236}">
                <a16:creationId xmlns:a16="http://schemas.microsoft.com/office/drawing/2014/main" id="{D8CDEBB7-A79E-4C31-817D-AB91D61CF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1" y="615460"/>
            <a:ext cx="6158104" cy="538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19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10D6528-AAEB-4E0F-82A3-09C37C2C26EA}"/>
              </a:ext>
            </a:extLst>
          </p:cNvPr>
          <p:cNvSpPr/>
          <p:nvPr/>
        </p:nvSpPr>
        <p:spPr>
          <a:xfrm>
            <a:off x="812800" y="838200"/>
            <a:ext cx="10388600" cy="5454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a moment (and as time allows) we will share some excerpts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that special talk in 1968, 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followed by quotes related to the 1995 Concerts and 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 Nov 1994 “Peace-Blossom-Fragrance” poems. 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72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223E8-38B4-41FE-9CA4-60AC928E9440}"/>
              </a:ext>
            </a:extLst>
          </p:cNvPr>
          <p:cNvSpPr/>
          <p:nvPr/>
        </p:nvSpPr>
        <p:spPr>
          <a:xfrm>
            <a:off x="1326776" y="1129553"/>
            <a:ext cx="9395012" cy="480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07000"/>
              </a:lnSpc>
              <a:buAutoNum type="arabicPeriod" startAt="548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Be sure </a:t>
            </a:r>
          </a:p>
          <a:p>
            <a:pPr lvl="2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what you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 is </a:t>
            </a:r>
            <a:r>
              <a:rPr lang="en-US" sz="3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 </a:t>
            </a:r>
          </a:p>
          <a:p>
            <a:pPr lvl="4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comfort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buAutoNum type="arabicPeriod" startAt="570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Spend considerable time     </a:t>
            </a:r>
          </a:p>
          <a:p>
            <a:pPr lvl="3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finding sterling qualities In others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2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Rather than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finding Their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blazing faults.</a:t>
            </a:r>
          </a:p>
          <a:p>
            <a:pPr marL="1371600" lvl="1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mind will be full Of </a:t>
            </a:r>
            <a:r>
              <a:rPr lang="en-US" sz="3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-blossoms.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64FB5-9D0D-4187-A80B-A423D2716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0" y="5871698"/>
            <a:ext cx="10380092" cy="1005712"/>
          </a:xfrm>
          <a:prstGeom prst="rect">
            <a:avLst/>
          </a:prstGeom>
        </p:spPr>
      </p:pic>
      <p:pic>
        <p:nvPicPr>
          <p:cNvPr id="8" name="Picture 7" descr="A picture containing animal&#10;&#10;Description automatically generated">
            <a:extLst>
              <a:ext uri="{FF2B5EF4-FFF2-40B4-BE49-F238E27FC236}">
                <a16:creationId xmlns:a16="http://schemas.microsoft.com/office/drawing/2014/main" id="{8457C9FB-9680-4FBA-B2A2-EEF772D06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0" y="232478"/>
            <a:ext cx="10212285" cy="894470"/>
          </a:xfrm>
          <a:prstGeom prst="rect">
            <a:avLst/>
          </a:prstGeom>
        </p:spPr>
      </p:pic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32BD25A-BB2D-4C4F-957E-5024010F7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4" y="232478"/>
            <a:ext cx="1091820" cy="6591299"/>
          </a:xfrm>
          <a:prstGeom prst="rect">
            <a:avLst/>
          </a:prstGeom>
        </p:spPr>
      </p:pic>
      <p:pic>
        <p:nvPicPr>
          <p:cNvPr id="12" name="Picture 11" descr="A close up of a box&#10;&#10;Description automatically generated">
            <a:extLst>
              <a:ext uri="{FF2B5EF4-FFF2-40B4-BE49-F238E27FC236}">
                <a16:creationId xmlns:a16="http://schemas.microsoft.com/office/drawing/2014/main" id="{891DD203-B64A-4BD3-A9C4-EEBCF6F57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32477"/>
            <a:ext cx="1118202" cy="65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84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86D1F8-FA74-4A50-AC11-B4F7B25767D6}"/>
              </a:ext>
            </a:extLst>
          </p:cNvPr>
          <p:cNvSpPr/>
          <p:nvPr/>
        </p:nvSpPr>
        <p:spPr>
          <a:xfrm>
            <a:off x="498765" y="374073"/>
            <a:ext cx="5694218" cy="5865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buAutoNum type="arabicPeriod" startAt="694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we do not have the feeling of  </a:t>
            </a:r>
          </a:p>
          <a:p>
            <a:pPr lvl="1">
              <a:lnSpc>
                <a:spcPct val="107000"/>
              </a:lnSpc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Collective  responsibility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lvl="3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lvl="1">
              <a:lnSpc>
                <a:spcPct val="107000"/>
              </a:lnSpc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never be </a:t>
            </a:r>
          </a:p>
          <a:p>
            <a:pPr lvl="2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reality,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</a:p>
          <a:p>
            <a:pPr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Either in the heart of today </a:t>
            </a:r>
          </a:p>
          <a:p>
            <a:pPr lvl="2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in the life of tomorrow.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E10C139-8198-442A-AFC6-89F939A61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1413164"/>
            <a:ext cx="5520797" cy="3585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86EA9-0123-4F79-99EA-1FDC3C92F210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6A7FC-2451-4D03-B3A5-8DB8C7816562}"/>
              </a:ext>
            </a:extLst>
          </p:cNvPr>
          <p:cNvSpPr txBox="1"/>
          <p:nvPr/>
        </p:nvSpPr>
        <p:spPr>
          <a:xfrm>
            <a:off x="6303818" y="5167745"/>
            <a:ext cx="5520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Peace Mediation at the UN group members performing </a:t>
            </a:r>
          </a:p>
          <a:p>
            <a:pPr algn="ctr"/>
            <a:r>
              <a:rPr lang="en-US" dirty="0"/>
              <a:t>at </a:t>
            </a:r>
            <a:r>
              <a:rPr lang="en-US" dirty="0" err="1"/>
              <a:t>programme</a:t>
            </a:r>
            <a:r>
              <a:rPr lang="en-US" dirty="0"/>
              <a:t> Commemoration Opening of 30th Session UN General Assembly</a:t>
            </a:r>
          </a:p>
        </p:txBody>
      </p:sp>
    </p:spTree>
    <p:extLst>
      <p:ext uri="{BB962C8B-B14F-4D97-AF65-F5344CB8AC3E}">
        <p14:creationId xmlns:p14="http://schemas.microsoft.com/office/powerpoint/2010/main" val="1406520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5D0D5D-35B0-441B-B55D-1AF04A3F546B}"/>
              </a:ext>
            </a:extLst>
          </p:cNvPr>
          <p:cNvSpPr/>
          <p:nvPr/>
        </p:nvSpPr>
        <p:spPr>
          <a:xfrm>
            <a:off x="346841" y="536028"/>
            <a:ext cx="6369269" cy="5338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buFontTx/>
              <a:buAutoNum type="arabicPeriod" startAt="696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absurd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idea: </a:t>
            </a:r>
          </a:p>
          <a:p>
            <a:pPr lvl="0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mind wants  to achieve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</a:p>
          <a:p>
            <a:pPr lvl="1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denouncing </a:t>
            </a:r>
          </a:p>
          <a:p>
            <a:pPr lvl="2">
              <a:lnSpc>
                <a:spcPct val="107000"/>
              </a:lnSpc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world’s imperfections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>
              <a:lnSpc>
                <a:spcPct val="107000"/>
              </a:lnSpc>
            </a:pP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fruitful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ideal:  </a:t>
            </a:r>
          </a:p>
          <a:p>
            <a:pPr lvl="0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heart wants  to achieve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accepting </a:t>
            </a:r>
          </a:p>
          <a:p>
            <a:pPr lvl="2">
              <a:lnSpc>
                <a:spcPct val="107000"/>
              </a:lnSpc>
            </a:pP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world's imperfections   </a:t>
            </a:r>
          </a:p>
          <a:p>
            <a:pPr lvl="2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For their total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transformation.</a:t>
            </a:r>
            <a:endParaRPr lang="en-US" dirty="0"/>
          </a:p>
        </p:txBody>
      </p:sp>
      <p:pic>
        <p:nvPicPr>
          <p:cNvPr id="4" name="Picture 3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D2815102-AD25-4667-9133-A43492111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69" y="536028"/>
            <a:ext cx="4561490" cy="45614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682D2B-1767-4E7E-925F-55173FC4B479}"/>
              </a:ext>
            </a:extLst>
          </p:cNvPr>
          <p:cNvSpPr txBox="1"/>
          <p:nvPr/>
        </p:nvSpPr>
        <p:spPr>
          <a:xfrm>
            <a:off x="7038109" y="5097519"/>
            <a:ext cx="4973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UN Delegates carrying and signing copy of UN Charter during Peace walk in UN Garden.</a:t>
            </a:r>
          </a:p>
        </p:txBody>
      </p:sp>
    </p:spTree>
    <p:extLst>
      <p:ext uri="{BB962C8B-B14F-4D97-AF65-F5344CB8AC3E}">
        <p14:creationId xmlns:p14="http://schemas.microsoft.com/office/powerpoint/2010/main" val="30879585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9F21E0-3A9A-4CCF-8FE0-519864C947A3}"/>
              </a:ext>
            </a:extLst>
          </p:cNvPr>
          <p:cNvSpPr/>
          <p:nvPr/>
        </p:nvSpPr>
        <p:spPr>
          <a:xfrm>
            <a:off x="497632" y="520511"/>
            <a:ext cx="1119673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 “</a:t>
            </a:r>
            <a:r>
              <a:rPr lang="en-US" sz="2400" b="1" dirty="0"/>
              <a:t>To the end I will love the United Nations </a:t>
            </a:r>
            <a:r>
              <a:rPr lang="en-US" sz="2400" dirty="0"/>
              <a:t>“ part 1</a:t>
            </a:r>
          </a:p>
          <a:p>
            <a:endParaRPr lang="en-US" dirty="0"/>
          </a:p>
          <a:p>
            <a:r>
              <a:rPr lang="en-US" sz="3600" b="1" dirty="0"/>
              <a:t>Whoever leads </a:t>
            </a:r>
            <a:r>
              <a:rPr lang="en-US" sz="3600" dirty="0"/>
              <a:t>the United Nations should </a:t>
            </a:r>
          </a:p>
          <a:p>
            <a:pPr lvl="2"/>
            <a:r>
              <a:rPr lang="en-US" sz="3600" b="1" dirty="0"/>
              <a:t>use only the heart</a:t>
            </a:r>
            <a:r>
              <a:rPr lang="en-US" sz="3600" dirty="0"/>
              <a:t>,. </a:t>
            </a:r>
          </a:p>
          <a:p>
            <a:r>
              <a:rPr lang="en-US" sz="3600" dirty="0"/>
              <a:t>The world will feel that the UN has a sincere heart. </a:t>
            </a:r>
          </a:p>
          <a:p>
            <a:pPr lvl="1"/>
            <a:r>
              <a:rPr lang="en-US" sz="3600" b="1" dirty="0"/>
              <a:t>That sincere heart will be able to gain </a:t>
            </a:r>
          </a:p>
          <a:p>
            <a:pPr lvl="2"/>
            <a:r>
              <a:rPr lang="en-US" sz="3600" b="1" dirty="0"/>
              <a:t>the confidence</a:t>
            </a:r>
            <a:r>
              <a:rPr lang="en-US" sz="3600" dirty="0"/>
              <a:t> of the world. </a:t>
            </a:r>
          </a:p>
          <a:p>
            <a:r>
              <a:rPr lang="en-US" sz="3600" b="1" dirty="0"/>
              <a:t>Now,</a:t>
            </a:r>
            <a:r>
              <a:rPr lang="en-US" sz="3600" dirty="0"/>
              <a:t> because of unfortunate things </a:t>
            </a:r>
          </a:p>
          <a:p>
            <a:pPr lvl="2"/>
            <a:r>
              <a:rPr lang="en-US" sz="3600" dirty="0"/>
              <a:t>that are taking place  in various countries, </a:t>
            </a:r>
          </a:p>
          <a:p>
            <a:pPr lvl="3"/>
            <a:r>
              <a:rPr lang="en-US" sz="3600" dirty="0"/>
              <a:t>the </a:t>
            </a:r>
            <a:r>
              <a:rPr lang="en-US" sz="3600" b="1" dirty="0"/>
              <a:t>world does not have </a:t>
            </a:r>
            <a:r>
              <a:rPr lang="en-US" sz="3600" dirty="0"/>
              <a:t>the same feeling, </a:t>
            </a:r>
          </a:p>
          <a:p>
            <a:pPr lvl="5"/>
            <a:r>
              <a:rPr lang="en-US" sz="3600" dirty="0"/>
              <a:t>the same </a:t>
            </a:r>
            <a:r>
              <a:rPr lang="en-US" sz="3600" b="1" dirty="0"/>
              <a:t>sympathetic heart</a:t>
            </a:r>
            <a:r>
              <a:rPr lang="en-US" sz="3600" dirty="0"/>
              <a:t>.</a:t>
            </a:r>
          </a:p>
          <a:p>
            <a:pPr algn="ctr"/>
            <a:r>
              <a:rPr lang="en-US" sz="2400" dirty="0"/>
              <a:t>13 March 2005, Sri Chinmoy, His Compassion is everything to us, Agni Press,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93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D92A1B-1ADB-471A-B97C-444DDF8095D0}"/>
              </a:ext>
            </a:extLst>
          </p:cNvPr>
          <p:cNvSpPr/>
          <p:nvPr/>
        </p:nvSpPr>
        <p:spPr>
          <a:xfrm>
            <a:off x="498764" y="508456"/>
            <a:ext cx="53134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2000" dirty="0"/>
              <a:t>To the end I will love the United Nations part 2</a:t>
            </a:r>
          </a:p>
          <a:p>
            <a:endParaRPr lang="en-US" sz="3600" b="1" dirty="0"/>
          </a:p>
          <a:p>
            <a:r>
              <a:rPr lang="en-US" sz="3600" b="1" dirty="0"/>
              <a:t>Two things the UN</a:t>
            </a:r>
          </a:p>
          <a:p>
            <a:pPr lvl="1"/>
            <a:r>
              <a:rPr lang="en-US" sz="3600" b="1" dirty="0"/>
              <a:t> can do. </a:t>
            </a:r>
          </a:p>
          <a:p>
            <a:r>
              <a:rPr lang="en-US" sz="3600" dirty="0"/>
              <a:t>It can bravely </a:t>
            </a:r>
          </a:p>
          <a:p>
            <a:pPr lvl="1"/>
            <a:r>
              <a:rPr lang="en-US" sz="3600" b="1" dirty="0"/>
              <a:t>speak</a:t>
            </a:r>
            <a:r>
              <a:rPr lang="en-US" sz="3600" dirty="0"/>
              <a:t> out and</a:t>
            </a:r>
          </a:p>
          <a:p>
            <a:pPr lvl="2"/>
            <a:r>
              <a:rPr lang="en-US" sz="3600" dirty="0"/>
              <a:t> say what it feels</a:t>
            </a:r>
          </a:p>
          <a:p>
            <a:r>
              <a:rPr lang="en-US" sz="3600" dirty="0"/>
              <a:t> is </a:t>
            </a:r>
            <a:r>
              <a:rPr lang="en-US" sz="3600" b="1" dirty="0"/>
              <a:t>the right thing </a:t>
            </a:r>
          </a:p>
          <a:p>
            <a:pPr lvl="2"/>
            <a:r>
              <a:rPr lang="en-US" sz="3600" dirty="0"/>
              <a:t>to say, and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CB2CB-855F-4C70-9240-6071851A3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827" y="508456"/>
            <a:ext cx="4687567" cy="6052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07DCEA-4C42-4475-8BFB-FD4B08DC58F2}"/>
              </a:ext>
            </a:extLst>
          </p:cNvPr>
          <p:cNvSpPr txBox="1"/>
          <p:nvPr/>
        </p:nvSpPr>
        <p:spPr>
          <a:xfrm>
            <a:off x="374072" y="5777346"/>
            <a:ext cx="543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 March 2005,    Sri Chinmoy,    His Compassion is everything to us,   Agni Press, 2013</a:t>
            </a:r>
          </a:p>
        </p:txBody>
      </p:sp>
    </p:spTree>
    <p:extLst>
      <p:ext uri="{BB962C8B-B14F-4D97-AF65-F5344CB8AC3E}">
        <p14:creationId xmlns:p14="http://schemas.microsoft.com/office/powerpoint/2010/main" val="28197051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EED94C-0F5D-4476-A137-C08F591100E0}"/>
              </a:ext>
            </a:extLst>
          </p:cNvPr>
          <p:cNvSpPr/>
          <p:nvPr/>
        </p:nvSpPr>
        <p:spPr>
          <a:xfrm>
            <a:off x="315310" y="889845"/>
            <a:ext cx="52957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at the same time it can </a:t>
            </a:r>
          </a:p>
          <a:p>
            <a:pPr lvl="1"/>
            <a:r>
              <a:rPr lang="en-US" sz="3600" b="1" dirty="0"/>
              <a:t>beg the world </a:t>
            </a:r>
          </a:p>
          <a:p>
            <a:pPr lvl="2"/>
            <a:r>
              <a:rPr lang="en-US" sz="3600" b="1" dirty="0"/>
              <a:t>to come to its rescue</a:t>
            </a:r>
            <a:r>
              <a:rPr lang="en-US" sz="3600" dirty="0"/>
              <a:t>. </a:t>
            </a:r>
          </a:p>
          <a:p>
            <a:r>
              <a:rPr lang="en-US" sz="3600" dirty="0"/>
              <a:t>It can also unreservedly </a:t>
            </a:r>
          </a:p>
          <a:p>
            <a:pPr lvl="1"/>
            <a:r>
              <a:rPr lang="en-US" sz="3600" b="1" dirty="0"/>
              <a:t>take advice </a:t>
            </a:r>
          </a:p>
          <a:p>
            <a:pPr lvl="2"/>
            <a:r>
              <a:rPr lang="en-US" sz="3600" b="1" dirty="0"/>
              <a:t>from the nations </a:t>
            </a:r>
          </a:p>
          <a:p>
            <a:pPr lvl="1"/>
            <a:r>
              <a:rPr lang="en-US" sz="3600" dirty="0"/>
              <a:t>that are </a:t>
            </a:r>
            <a:r>
              <a:rPr lang="en-US" sz="3600" b="1" dirty="0"/>
              <a:t>most </a:t>
            </a:r>
          </a:p>
          <a:p>
            <a:pPr lvl="2"/>
            <a:r>
              <a:rPr lang="en-US" sz="3600" b="1" dirty="0"/>
              <a:t>sincerely</a:t>
            </a:r>
          </a:p>
          <a:p>
            <a:pPr lvl="2"/>
            <a:r>
              <a:rPr lang="en-US" sz="3600" b="1" dirty="0"/>
              <a:t> ready and </a:t>
            </a:r>
          </a:p>
          <a:p>
            <a:pPr lvl="3"/>
            <a:r>
              <a:rPr lang="en-US" sz="3600" b="1" dirty="0"/>
              <a:t>eager to help….</a:t>
            </a:r>
            <a:endParaRPr lang="en-US" sz="3600" dirty="0"/>
          </a:p>
        </p:txBody>
      </p:sp>
      <p:pic>
        <p:nvPicPr>
          <p:cNvPr id="4" name="Picture 3" descr="A large crowd of people&#10;&#10;Description automatically generated">
            <a:extLst>
              <a:ext uri="{FF2B5EF4-FFF2-40B4-BE49-F238E27FC236}">
                <a16:creationId xmlns:a16="http://schemas.microsoft.com/office/drawing/2014/main" id="{56E8B3A9-0BC3-45AD-BFEF-7B455FFDA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91" y="976555"/>
            <a:ext cx="6265599" cy="4098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FD0C06-B752-4F3A-89ED-D694BE5202B6}"/>
              </a:ext>
            </a:extLst>
          </p:cNvPr>
          <p:cNvSpPr txBox="1"/>
          <p:nvPr/>
        </p:nvSpPr>
        <p:spPr>
          <a:xfrm>
            <a:off x="6096000" y="5328744"/>
            <a:ext cx="5780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UN-General Assembly during 29th Session. UN photo-245849</a:t>
            </a:r>
          </a:p>
        </p:txBody>
      </p:sp>
    </p:spTree>
    <p:extLst>
      <p:ext uri="{BB962C8B-B14F-4D97-AF65-F5344CB8AC3E}">
        <p14:creationId xmlns:p14="http://schemas.microsoft.com/office/powerpoint/2010/main" val="2802220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039E05-20B4-4A6E-A606-EDF040803DB1}"/>
              </a:ext>
            </a:extLst>
          </p:cNvPr>
          <p:cNvSpPr/>
          <p:nvPr/>
        </p:nvSpPr>
        <p:spPr>
          <a:xfrm>
            <a:off x="628650" y="762000"/>
            <a:ext cx="62865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To the end </a:t>
            </a:r>
            <a:r>
              <a:rPr lang="en-US" sz="4000" dirty="0"/>
              <a:t>I will love and </a:t>
            </a:r>
          </a:p>
          <a:p>
            <a:pPr lvl="1"/>
            <a:r>
              <a:rPr lang="en-US" sz="4000" b="1" dirty="0"/>
              <a:t>love the United Nations. </a:t>
            </a:r>
          </a:p>
          <a:p>
            <a:endParaRPr lang="en-US" sz="3600" b="1" dirty="0"/>
          </a:p>
          <a:p>
            <a:r>
              <a:rPr lang="en-US" sz="4000" b="1" dirty="0"/>
              <a:t>One good word  if I hear </a:t>
            </a:r>
          </a:p>
          <a:p>
            <a:pPr lvl="1"/>
            <a:r>
              <a:rPr lang="en-US" sz="4000" dirty="0"/>
              <a:t>about the  United Nations,   </a:t>
            </a:r>
          </a:p>
          <a:p>
            <a:r>
              <a:rPr lang="en-US" sz="4000" dirty="0"/>
              <a:t> </a:t>
            </a:r>
          </a:p>
          <a:p>
            <a:r>
              <a:rPr lang="en-US" sz="4000" b="1" dirty="0"/>
              <a:t>I literally </a:t>
            </a:r>
          </a:p>
          <a:p>
            <a:pPr algn="ctr"/>
            <a:r>
              <a:rPr lang="en-US" sz="4000" b="1" dirty="0"/>
              <a:t>dance in the sky</a:t>
            </a:r>
            <a:r>
              <a:rPr lang="en-US" sz="4000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E78382-0CFC-45F6-A200-DDD44C678937}"/>
              </a:ext>
            </a:extLst>
          </p:cNvPr>
          <p:cNvSpPr/>
          <p:nvPr/>
        </p:nvSpPr>
        <p:spPr>
          <a:xfrm>
            <a:off x="1162050" y="6019800"/>
            <a:ext cx="10401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13 March 2005, Sri Chinmoy, His Compassion is everything to us, Agni Press, 2013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60BCD-09CD-4C6B-A5FA-7D67D9D9A64C}"/>
              </a:ext>
            </a:extLst>
          </p:cNvPr>
          <p:cNvSpPr txBox="1"/>
          <p:nvPr/>
        </p:nvSpPr>
        <p:spPr>
          <a:xfrm>
            <a:off x="857251" y="338345"/>
            <a:ext cx="523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the end I will love the United Nations part 3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1D54E-EC34-41F0-9690-926AD79D2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47514"/>
            <a:ext cx="3943349" cy="57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67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7720B-B569-4C0D-8C43-DD15FAB77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835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/>
              <a:t>Sri Chinmoy’s First Talk to the UN community in 1968</a:t>
            </a:r>
            <a:r>
              <a:rPr lang="en-US" sz="3600" b="1" dirty="0"/>
              <a:t>: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44C7D-E2FB-4DC4-A460-74FB336C9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18" y="1200150"/>
            <a:ext cx="4122882" cy="5067300"/>
          </a:xfrm>
        </p:spPr>
        <p:txBody>
          <a:bodyPr anchor="ctr">
            <a:normAutofit fontScale="32500" lnSpcReduction="20000"/>
          </a:bodyPr>
          <a:lstStyle/>
          <a:p>
            <a:pPr marL="0" indent="0" algn="ctr">
              <a:buNone/>
            </a:pPr>
            <a:endParaRPr lang="en-US" sz="12300" dirty="0"/>
          </a:p>
          <a:p>
            <a:pPr marL="0" indent="0" algn="ctr">
              <a:buNone/>
            </a:pPr>
            <a:r>
              <a:rPr lang="en-US" sz="12300" dirty="0"/>
              <a:t>This </a:t>
            </a:r>
            <a:r>
              <a:rPr lang="en-US" sz="12300" b="1" dirty="0"/>
              <a:t>first talk </a:t>
            </a:r>
          </a:p>
          <a:p>
            <a:pPr marL="0" indent="0" algn="ctr">
              <a:buNone/>
            </a:pPr>
            <a:endParaRPr lang="en-US" sz="12300" dirty="0"/>
          </a:p>
          <a:p>
            <a:pPr marL="0" indent="0" algn="ctr">
              <a:buNone/>
            </a:pPr>
            <a:r>
              <a:rPr lang="en-US" sz="12300" dirty="0"/>
              <a:t>(copy available) </a:t>
            </a:r>
          </a:p>
          <a:p>
            <a:pPr marL="0" indent="0" algn="ctr">
              <a:buNone/>
            </a:pPr>
            <a:endParaRPr lang="en-US" sz="12300" dirty="0"/>
          </a:p>
          <a:p>
            <a:pPr marL="0" indent="0" algn="ctr">
              <a:buNone/>
            </a:pPr>
            <a:r>
              <a:rPr lang="en-US" sz="12300" dirty="0"/>
              <a:t>is </a:t>
            </a:r>
            <a:r>
              <a:rPr lang="en-US" sz="12300" b="1" dirty="0"/>
              <a:t>very significant </a:t>
            </a:r>
          </a:p>
          <a:p>
            <a:pPr marL="0" indent="0" algn="ctr">
              <a:buNone/>
            </a:pPr>
            <a:r>
              <a:rPr lang="en-US" sz="12300" b="1" dirty="0"/>
              <a:t>for several reasons</a:t>
            </a:r>
            <a:r>
              <a:rPr lang="en-US" sz="12300" dirty="0"/>
              <a:t>.</a:t>
            </a:r>
          </a:p>
          <a:p>
            <a:pPr marL="0" indent="0" algn="ctr">
              <a:buNone/>
            </a:pPr>
            <a:br>
              <a:rPr lang="en-US" sz="4000" dirty="0"/>
            </a:b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AB151A-64A1-42A5-9BCD-383B7C0F6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68" y="478237"/>
            <a:ext cx="4561032" cy="59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2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F1498E-4DEE-4FF1-8825-CBEAEC023206}"/>
              </a:ext>
            </a:extLst>
          </p:cNvPr>
          <p:cNvSpPr/>
          <p:nvPr/>
        </p:nvSpPr>
        <p:spPr>
          <a:xfrm>
            <a:off x="552450" y="838201"/>
            <a:ext cx="4362450" cy="5067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It was </a:t>
            </a:r>
            <a:r>
              <a:rPr lang="en-US" sz="4000" b="1" dirty="0">
                <a:solidFill>
                  <a:prstClr val="black"/>
                </a:solidFill>
              </a:rPr>
              <a:t>after this lecture on 26 November 1968</a:t>
            </a:r>
            <a:r>
              <a:rPr lang="en-US" sz="4000" dirty="0">
                <a:solidFill>
                  <a:prstClr val="black"/>
                </a:solidFill>
              </a:rPr>
              <a:t> that Sri Chinmoy’s  relationship with </a:t>
            </a:r>
            <a:r>
              <a:rPr lang="en-US" sz="4000" b="1" dirty="0">
                <a:solidFill>
                  <a:prstClr val="black"/>
                </a:solidFill>
              </a:rPr>
              <a:t>UN Secretary-General U Thant </a:t>
            </a:r>
            <a:r>
              <a:rPr lang="en-US" sz="4000" dirty="0">
                <a:solidFill>
                  <a:prstClr val="black"/>
                </a:solidFill>
              </a:rPr>
              <a:t>started blossoming</a:t>
            </a:r>
            <a:endParaRPr lang="en-US" dirty="0"/>
          </a:p>
        </p:txBody>
      </p:sp>
      <p:pic>
        <p:nvPicPr>
          <p:cNvPr id="3" name="Picture 2" descr="A person wearing glasses&#10;&#10;Description automatically generated">
            <a:extLst>
              <a:ext uri="{FF2B5EF4-FFF2-40B4-BE49-F238E27FC236}">
                <a16:creationId xmlns:a16="http://schemas.microsoft.com/office/drawing/2014/main" id="{4B38CF64-F713-473B-96F9-B57CAD686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2" y="838201"/>
            <a:ext cx="4121148" cy="50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05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2D6F6A-9D75-4C8D-83AC-8AB8E2052B38}"/>
              </a:ext>
            </a:extLst>
          </p:cNvPr>
          <p:cNvSpPr/>
          <p:nvPr/>
        </p:nvSpPr>
        <p:spPr>
          <a:xfrm>
            <a:off x="660400" y="304800"/>
            <a:ext cx="4121150" cy="591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U Thant’s request,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 Chef de Cabinet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C.V. Narasimhan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Interviewed  Sri Chinmoy and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spoke very highly of him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Secretary-General.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91429C2-E72C-43CE-9E37-55D35E3C8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481504"/>
            <a:ext cx="6169703" cy="5132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25DEF8-30F8-408D-8F15-310D30B69301}"/>
              </a:ext>
            </a:extLst>
          </p:cNvPr>
          <p:cNvSpPr txBox="1"/>
          <p:nvPr/>
        </p:nvSpPr>
        <p:spPr>
          <a:xfrm>
            <a:off x="5467350" y="5842664"/>
            <a:ext cx="635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UN Photo Secretary-General U Thant and C.V. Narasimhan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968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77960E-9DB2-4D14-A084-B48B809E4678}"/>
              </a:ext>
            </a:extLst>
          </p:cNvPr>
          <p:cNvSpPr/>
          <p:nvPr/>
        </p:nvSpPr>
        <p:spPr>
          <a:xfrm>
            <a:off x="990600" y="1085850"/>
            <a:ext cx="5105400" cy="539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Narasimhan later conveyed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messages between the two men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including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Thant’s encouraging invitation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for the establishment of the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Peace Meditation Group at the UN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14 April 1970. 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5C0B6-D77B-4C3B-9E85-B2F0BDDD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827" y="1085850"/>
            <a:ext cx="3614546" cy="52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79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15110</TotalTime>
  <Words>2340</Words>
  <Application>Microsoft Office PowerPoint</Application>
  <PresentationFormat>Widescreen</PresentationFormat>
  <Paragraphs>363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Sri Chinmoy’s first talk at the United Nations, “The Song Universal,”  was offered the evening of 26 November 1968 </vt:lpstr>
      <vt:lpstr>PowerPoint Presentation</vt:lpstr>
      <vt:lpstr>PowerPoint Presentation</vt:lpstr>
      <vt:lpstr>Sri Chinmoy’s First Talk to the UN community in 1968: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to Sri Chinmoy’s 50-Concert Tour offered to commemorate the 50th Anniversary of the UN in 1995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Observance of Two 50th Anniversaries Related to the United Nations</dc:title>
  <dc:creator>adhiratha keefe</dc:creator>
  <cp:lastModifiedBy>adhiratha keefe</cp:lastModifiedBy>
  <cp:revision>138</cp:revision>
  <cp:lastPrinted>2019-01-26T13:34:17Z</cp:lastPrinted>
  <dcterms:created xsi:type="dcterms:W3CDTF">2018-12-30T01:02:20Z</dcterms:created>
  <dcterms:modified xsi:type="dcterms:W3CDTF">2019-02-07T02:46:22Z</dcterms:modified>
</cp:coreProperties>
</file>